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Neo Tech Bold" charset="1" panose="020B0804030504040204"/>
      <p:regular r:id="rId28"/>
    </p:embeddedFont>
    <p:embeddedFont>
      <p:font typeface="Neo Tech" charset="1" panose="020B0504030504040204"/>
      <p:regular r:id="rId29"/>
    </p:embeddedFont>
    <p:embeddedFont>
      <p:font typeface="Clear Sans Bold" charset="1" panose="020B0803030202020304"/>
      <p:regular r:id="rId30"/>
    </p:embeddedFont>
    <p:embeddedFont>
      <p:font typeface="Clear Sans" charset="1" panose="020B0503030202020304"/>
      <p:regular r:id="rId31"/>
    </p:embeddedFont>
    <p:embeddedFont>
      <p:font typeface="Neo Tech Bold Italics" charset="1" panose="020B08040305040B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3.png" Type="http://schemas.openxmlformats.org/officeDocument/2006/relationships/image"/><Relationship Id="rId7" Target="../embeddings/oleObject1.bin" Type="http://schemas.openxmlformats.org/officeDocument/2006/relationships/oleObjec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4.png" Type="http://schemas.openxmlformats.org/officeDocument/2006/relationships/image"/><Relationship Id="rId7" Target="../embeddings/oleObject2.bin" Type="http://schemas.openxmlformats.org/officeDocument/2006/relationships/oleObjec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261434"/>
            <a:ext cx="4025566" cy="4025566"/>
          </a:xfrm>
          <a:custGeom>
            <a:avLst/>
            <a:gdLst/>
            <a:ahLst/>
            <a:cxnLst/>
            <a:rect r="r" b="b" t="t" l="l"/>
            <a:pathLst>
              <a:path h="4025566" w="4025566">
                <a:moveTo>
                  <a:pt x="0" y="0"/>
                </a:moveTo>
                <a:lnTo>
                  <a:pt x="4025566" y="0"/>
                </a:lnTo>
                <a:lnTo>
                  <a:pt x="4025566" y="4025566"/>
                </a:lnTo>
                <a:lnTo>
                  <a:pt x="0" y="402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73595" y="0"/>
            <a:ext cx="2814405" cy="2814405"/>
          </a:xfrm>
          <a:custGeom>
            <a:avLst/>
            <a:gdLst/>
            <a:ahLst/>
            <a:cxnLst/>
            <a:rect r="r" b="b" t="t" l="l"/>
            <a:pathLst>
              <a:path h="2814405" w="2814405">
                <a:moveTo>
                  <a:pt x="0" y="0"/>
                </a:moveTo>
                <a:lnTo>
                  <a:pt x="2814405" y="0"/>
                </a:lnTo>
                <a:lnTo>
                  <a:pt x="2814405" y="2814405"/>
                </a:lnTo>
                <a:lnTo>
                  <a:pt x="0" y="2814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44000" y="8599908"/>
            <a:ext cx="11420852" cy="1316784"/>
            <a:chOff x="0" y="0"/>
            <a:chExt cx="3007961" cy="346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07961" cy="346807"/>
            </a:xfrm>
            <a:custGeom>
              <a:avLst/>
              <a:gdLst/>
              <a:ahLst/>
              <a:cxnLst/>
              <a:rect r="r" b="b" t="t" l="l"/>
              <a:pathLst>
                <a:path h="346807" w="3007961">
                  <a:moveTo>
                    <a:pt x="52196" y="0"/>
                  </a:moveTo>
                  <a:lnTo>
                    <a:pt x="2955765" y="0"/>
                  </a:lnTo>
                  <a:cubicBezTo>
                    <a:pt x="2969608" y="0"/>
                    <a:pt x="2982884" y="5499"/>
                    <a:pt x="2992673" y="15288"/>
                  </a:cubicBezTo>
                  <a:cubicBezTo>
                    <a:pt x="3002462" y="25077"/>
                    <a:pt x="3007961" y="38353"/>
                    <a:pt x="3007961" y="52196"/>
                  </a:cubicBezTo>
                  <a:lnTo>
                    <a:pt x="3007961" y="294611"/>
                  </a:lnTo>
                  <a:cubicBezTo>
                    <a:pt x="3007961" y="323438"/>
                    <a:pt x="2984592" y="346807"/>
                    <a:pt x="2955765" y="346807"/>
                  </a:cubicBezTo>
                  <a:lnTo>
                    <a:pt x="52196" y="346807"/>
                  </a:lnTo>
                  <a:cubicBezTo>
                    <a:pt x="38353" y="346807"/>
                    <a:pt x="25077" y="341308"/>
                    <a:pt x="15288" y="331519"/>
                  </a:cubicBezTo>
                  <a:cubicBezTo>
                    <a:pt x="5499" y="321731"/>
                    <a:pt x="0" y="308454"/>
                    <a:pt x="0" y="294611"/>
                  </a:cubicBezTo>
                  <a:lnTo>
                    <a:pt x="0" y="52196"/>
                  </a:lnTo>
                  <a:cubicBezTo>
                    <a:pt x="0" y="23369"/>
                    <a:pt x="23369" y="0"/>
                    <a:pt x="52196" y="0"/>
                  </a:cubicBezTo>
                  <a:close/>
                </a:path>
              </a:pathLst>
            </a:custGeom>
            <a:solidFill>
              <a:srgbClr val="C8CFD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3007961" cy="413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276852" y="370308"/>
            <a:ext cx="11420852" cy="1316784"/>
            <a:chOff x="0" y="0"/>
            <a:chExt cx="3007961" cy="3468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07961" cy="346807"/>
            </a:xfrm>
            <a:custGeom>
              <a:avLst/>
              <a:gdLst/>
              <a:ahLst/>
              <a:cxnLst/>
              <a:rect r="r" b="b" t="t" l="l"/>
              <a:pathLst>
                <a:path h="346807" w="3007961">
                  <a:moveTo>
                    <a:pt x="52196" y="0"/>
                  </a:moveTo>
                  <a:lnTo>
                    <a:pt x="2955765" y="0"/>
                  </a:lnTo>
                  <a:cubicBezTo>
                    <a:pt x="2969608" y="0"/>
                    <a:pt x="2982884" y="5499"/>
                    <a:pt x="2992673" y="15288"/>
                  </a:cubicBezTo>
                  <a:cubicBezTo>
                    <a:pt x="3002462" y="25077"/>
                    <a:pt x="3007961" y="38353"/>
                    <a:pt x="3007961" y="52196"/>
                  </a:cubicBezTo>
                  <a:lnTo>
                    <a:pt x="3007961" y="294611"/>
                  </a:lnTo>
                  <a:cubicBezTo>
                    <a:pt x="3007961" y="323438"/>
                    <a:pt x="2984592" y="346807"/>
                    <a:pt x="2955765" y="346807"/>
                  </a:cubicBezTo>
                  <a:lnTo>
                    <a:pt x="52196" y="346807"/>
                  </a:lnTo>
                  <a:cubicBezTo>
                    <a:pt x="38353" y="346807"/>
                    <a:pt x="25077" y="341308"/>
                    <a:pt x="15288" y="331519"/>
                  </a:cubicBezTo>
                  <a:cubicBezTo>
                    <a:pt x="5499" y="321731"/>
                    <a:pt x="0" y="308454"/>
                    <a:pt x="0" y="294611"/>
                  </a:cubicBezTo>
                  <a:lnTo>
                    <a:pt x="0" y="52196"/>
                  </a:lnTo>
                  <a:cubicBezTo>
                    <a:pt x="0" y="23369"/>
                    <a:pt x="23369" y="0"/>
                    <a:pt x="52196" y="0"/>
                  </a:cubicBezTo>
                  <a:close/>
                </a:path>
              </a:pathLst>
            </a:custGeom>
            <a:solidFill>
              <a:srgbClr val="EFBD6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3007961" cy="413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-98722"/>
            <a:ext cx="4107307" cy="2254843"/>
          </a:xfrm>
          <a:custGeom>
            <a:avLst/>
            <a:gdLst/>
            <a:ahLst/>
            <a:cxnLst/>
            <a:rect r="r" b="b" t="t" l="l"/>
            <a:pathLst>
              <a:path h="2254843" w="4107307">
                <a:moveTo>
                  <a:pt x="0" y="0"/>
                </a:moveTo>
                <a:lnTo>
                  <a:pt x="4107307" y="0"/>
                </a:lnTo>
                <a:lnTo>
                  <a:pt x="4107307" y="2254844"/>
                </a:lnTo>
                <a:lnTo>
                  <a:pt x="0" y="22548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036991" y="8678862"/>
            <a:ext cx="7817991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true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Presentación realizada por:</a:t>
            </a:r>
          </a:p>
          <a:p>
            <a:pPr algn="ctr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CHIQUINTA VERAMENDI, SERGIO ANDRÉ (U22201712)</a:t>
            </a:r>
          </a:p>
          <a:p>
            <a:pPr algn="ctr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PALACIOS VALENCIA, SEBASTIAN MATIAS (U22235341)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811481" y="2639990"/>
            <a:ext cx="12665039" cy="5007020"/>
            <a:chOff x="0" y="0"/>
            <a:chExt cx="16886718" cy="667602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044844"/>
              <a:ext cx="16886718" cy="48624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519"/>
                </a:lnSpc>
                <a:spcBef>
                  <a:spcPct val="0"/>
                </a:spcBef>
              </a:pPr>
              <a:r>
                <a:rPr lang="en-US" b="true" sz="6799">
                  <a:solidFill>
                    <a:srgbClr val="616D69"/>
                  </a:solidFill>
                  <a:latin typeface="Neo Tech Bold"/>
                  <a:ea typeface="Neo Tech Bold"/>
                  <a:cs typeface="Neo Tech Bold"/>
                  <a:sym typeface="Neo Tech Bold"/>
                </a:rPr>
                <a:t>COMPARACIÓN DE ALGORITMOS POR PARADIGMA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694491" y="-219075"/>
              <a:ext cx="15497736" cy="133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02"/>
                </a:lnSpc>
              </a:pPr>
              <a:r>
                <a:rPr lang="en-US" sz="5501">
                  <a:solidFill>
                    <a:srgbClr val="616D69"/>
                  </a:solidFill>
                  <a:latin typeface="Neo Tech"/>
                  <a:ea typeface="Neo Tech"/>
                  <a:cs typeface="Neo Tech"/>
                  <a:sym typeface="Neo Tech"/>
                </a:rPr>
                <a:t>PROYECTO FINAL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694491" y="5996153"/>
              <a:ext cx="15497736" cy="679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616D69"/>
                  </a:solidFill>
                  <a:latin typeface="Neo Tech Bold"/>
                  <a:ea typeface="Neo Tech Bold"/>
                  <a:cs typeface="Neo Tech Bold"/>
                  <a:sym typeface="Neo Tech Bold"/>
                </a:rPr>
                <a:t>PROGRAMACIÓN FUNCIONAL VS PROGRAMACIÓN IMPERATIVA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354957" y="801687"/>
            <a:ext cx="4072469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true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Universidad Tecnológica del Perú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636837" y="1468428"/>
            <a:ext cx="1567999" cy="784273"/>
          </a:xfrm>
          <a:custGeom>
            <a:avLst/>
            <a:gdLst/>
            <a:ahLst/>
            <a:cxnLst/>
            <a:rect r="r" b="b" t="t" l="l"/>
            <a:pathLst>
              <a:path h="784273" w="1567999">
                <a:moveTo>
                  <a:pt x="0" y="0"/>
                </a:moveTo>
                <a:lnTo>
                  <a:pt x="1567999" y="0"/>
                </a:lnTo>
                <a:lnTo>
                  <a:pt x="1567999" y="784273"/>
                </a:lnTo>
                <a:lnTo>
                  <a:pt x="0" y="784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21835" y="173472"/>
            <a:ext cx="9663603" cy="761945"/>
            <a:chOff x="0" y="0"/>
            <a:chExt cx="2545146" cy="2006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5146" cy="200677"/>
            </a:xfrm>
            <a:custGeom>
              <a:avLst/>
              <a:gdLst/>
              <a:ahLst/>
              <a:cxnLst/>
              <a:rect r="r" b="b" t="t" l="l"/>
              <a:pathLst>
                <a:path h="200677" w="2545146">
                  <a:moveTo>
                    <a:pt x="61688" y="0"/>
                  </a:moveTo>
                  <a:lnTo>
                    <a:pt x="2483458" y="0"/>
                  </a:lnTo>
                  <a:cubicBezTo>
                    <a:pt x="2517528" y="0"/>
                    <a:pt x="2545146" y="27619"/>
                    <a:pt x="2545146" y="61688"/>
                  </a:cubicBezTo>
                  <a:lnTo>
                    <a:pt x="2545146" y="138989"/>
                  </a:lnTo>
                  <a:cubicBezTo>
                    <a:pt x="2545146" y="155350"/>
                    <a:pt x="2538647" y="171040"/>
                    <a:pt x="2527079" y="182609"/>
                  </a:cubicBezTo>
                  <a:cubicBezTo>
                    <a:pt x="2515510" y="194178"/>
                    <a:pt x="2499819" y="200677"/>
                    <a:pt x="2483458" y="200677"/>
                  </a:cubicBezTo>
                  <a:lnTo>
                    <a:pt x="61688" y="200677"/>
                  </a:lnTo>
                  <a:cubicBezTo>
                    <a:pt x="27619" y="200677"/>
                    <a:pt x="0" y="173058"/>
                    <a:pt x="0" y="138989"/>
                  </a:cubicBezTo>
                  <a:lnTo>
                    <a:pt x="0" y="61688"/>
                  </a:lnTo>
                  <a:cubicBezTo>
                    <a:pt x="0" y="45327"/>
                    <a:pt x="6499" y="29637"/>
                    <a:pt x="18068" y="18068"/>
                  </a:cubicBezTo>
                  <a:cubicBezTo>
                    <a:pt x="29637" y="6499"/>
                    <a:pt x="45327" y="0"/>
                    <a:pt x="61688" y="0"/>
                  </a:cubicBezTo>
                  <a:close/>
                </a:path>
              </a:pathLst>
            </a:custGeom>
            <a:solidFill>
              <a:srgbClr val="C8CFD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545146" cy="267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922672" y="0"/>
            <a:ext cx="7299862" cy="658392"/>
            <a:chOff x="0" y="0"/>
            <a:chExt cx="1922597" cy="1734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22597" cy="173404"/>
            </a:xfrm>
            <a:custGeom>
              <a:avLst/>
              <a:gdLst/>
              <a:ahLst/>
              <a:cxnLst/>
              <a:rect r="r" b="b" t="t" l="l"/>
              <a:pathLst>
                <a:path h="173404" w="1922597">
                  <a:moveTo>
                    <a:pt x="81663" y="0"/>
                  </a:moveTo>
                  <a:lnTo>
                    <a:pt x="1840935" y="0"/>
                  </a:lnTo>
                  <a:cubicBezTo>
                    <a:pt x="1886036" y="0"/>
                    <a:pt x="1922597" y="36562"/>
                    <a:pt x="1922597" y="81663"/>
                  </a:cubicBezTo>
                  <a:lnTo>
                    <a:pt x="1922597" y="91741"/>
                  </a:lnTo>
                  <a:cubicBezTo>
                    <a:pt x="1922597" y="136842"/>
                    <a:pt x="1886036" y="173404"/>
                    <a:pt x="1840935" y="173404"/>
                  </a:cubicBezTo>
                  <a:lnTo>
                    <a:pt x="81663" y="173404"/>
                  </a:lnTo>
                  <a:cubicBezTo>
                    <a:pt x="36562" y="173404"/>
                    <a:pt x="0" y="136842"/>
                    <a:pt x="0" y="91741"/>
                  </a:cubicBezTo>
                  <a:lnTo>
                    <a:pt x="0" y="81663"/>
                  </a:lnTo>
                  <a:cubicBezTo>
                    <a:pt x="0" y="36562"/>
                    <a:pt x="36562" y="0"/>
                    <a:pt x="81663" y="0"/>
                  </a:cubicBezTo>
                  <a:close/>
                </a:path>
              </a:pathLst>
            </a:custGeom>
            <a:solidFill>
              <a:srgbClr val="919F8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22597" cy="240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355939" y="3364019"/>
            <a:ext cx="10739864" cy="4912556"/>
          </a:xfrm>
          <a:custGeom>
            <a:avLst/>
            <a:gdLst/>
            <a:ahLst/>
            <a:cxnLst/>
            <a:rect r="r" b="b" t="t" l="l"/>
            <a:pathLst>
              <a:path h="4912556" w="10739864">
                <a:moveTo>
                  <a:pt x="0" y="0"/>
                </a:moveTo>
                <a:lnTo>
                  <a:pt x="10739864" y="0"/>
                </a:lnTo>
                <a:lnTo>
                  <a:pt x="10739864" y="4912556"/>
                </a:lnTo>
                <a:lnTo>
                  <a:pt x="0" y="4912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32309" y="8486125"/>
            <a:ext cx="9984091" cy="1487472"/>
          </a:xfrm>
          <a:custGeom>
            <a:avLst/>
            <a:gdLst/>
            <a:ahLst/>
            <a:cxnLst/>
            <a:rect r="r" b="b" t="t" l="l"/>
            <a:pathLst>
              <a:path h="1487472" w="9984091">
                <a:moveTo>
                  <a:pt x="0" y="0"/>
                </a:moveTo>
                <a:lnTo>
                  <a:pt x="9984091" y="0"/>
                </a:lnTo>
                <a:lnTo>
                  <a:pt x="9984091" y="1487472"/>
                </a:lnTo>
                <a:lnTo>
                  <a:pt x="0" y="1487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59967" y="1114214"/>
            <a:ext cx="15354038" cy="153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ANÁLISIS POR PARADIGMA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59967" y="2517564"/>
            <a:ext cx="13531807" cy="636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ALGORITMO RECURSIVO DE FIBONACCI - PARADIGMA FUNCIONAL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64232" y="8980805"/>
            <a:ext cx="4265654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true">
                <a:solidFill>
                  <a:srgbClr val="616D6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Resultado en consola: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636837" y="1468428"/>
            <a:ext cx="1567999" cy="784273"/>
          </a:xfrm>
          <a:custGeom>
            <a:avLst/>
            <a:gdLst/>
            <a:ahLst/>
            <a:cxnLst/>
            <a:rect r="r" b="b" t="t" l="l"/>
            <a:pathLst>
              <a:path h="784273" w="1567999">
                <a:moveTo>
                  <a:pt x="0" y="0"/>
                </a:moveTo>
                <a:lnTo>
                  <a:pt x="1567999" y="0"/>
                </a:lnTo>
                <a:lnTo>
                  <a:pt x="1567999" y="784273"/>
                </a:lnTo>
                <a:lnTo>
                  <a:pt x="0" y="784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21835" y="173472"/>
            <a:ext cx="9663603" cy="761945"/>
            <a:chOff x="0" y="0"/>
            <a:chExt cx="2545146" cy="2006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5146" cy="200677"/>
            </a:xfrm>
            <a:custGeom>
              <a:avLst/>
              <a:gdLst/>
              <a:ahLst/>
              <a:cxnLst/>
              <a:rect r="r" b="b" t="t" l="l"/>
              <a:pathLst>
                <a:path h="200677" w="2545146">
                  <a:moveTo>
                    <a:pt x="61688" y="0"/>
                  </a:moveTo>
                  <a:lnTo>
                    <a:pt x="2483458" y="0"/>
                  </a:lnTo>
                  <a:cubicBezTo>
                    <a:pt x="2517528" y="0"/>
                    <a:pt x="2545146" y="27619"/>
                    <a:pt x="2545146" y="61688"/>
                  </a:cubicBezTo>
                  <a:lnTo>
                    <a:pt x="2545146" y="138989"/>
                  </a:lnTo>
                  <a:cubicBezTo>
                    <a:pt x="2545146" y="155350"/>
                    <a:pt x="2538647" y="171040"/>
                    <a:pt x="2527079" y="182609"/>
                  </a:cubicBezTo>
                  <a:cubicBezTo>
                    <a:pt x="2515510" y="194178"/>
                    <a:pt x="2499819" y="200677"/>
                    <a:pt x="2483458" y="200677"/>
                  </a:cubicBezTo>
                  <a:lnTo>
                    <a:pt x="61688" y="200677"/>
                  </a:lnTo>
                  <a:cubicBezTo>
                    <a:pt x="27619" y="200677"/>
                    <a:pt x="0" y="173058"/>
                    <a:pt x="0" y="138989"/>
                  </a:cubicBezTo>
                  <a:lnTo>
                    <a:pt x="0" y="61688"/>
                  </a:lnTo>
                  <a:cubicBezTo>
                    <a:pt x="0" y="45327"/>
                    <a:pt x="6499" y="29637"/>
                    <a:pt x="18068" y="18068"/>
                  </a:cubicBezTo>
                  <a:cubicBezTo>
                    <a:pt x="29637" y="6499"/>
                    <a:pt x="45327" y="0"/>
                    <a:pt x="61688" y="0"/>
                  </a:cubicBezTo>
                  <a:close/>
                </a:path>
              </a:pathLst>
            </a:custGeom>
            <a:solidFill>
              <a:srgbClr val="C8CFD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545146" cy="267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922672" y="0"/>
            <a:ext cx="7299862" cy="658392"/>
            <a:chOff x="0" y="0"/>
            <a:chExt cx="1922597" cy="1734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22597" cy="173404"/>
            </a:xfrm>
            <a:custGeom>
              <a:avLst/>
              <a:gdLst/>
              <a:ahLst/>
              <a:cxnLst/>
              <a:rect r="r" b="b" t="t" l="l"/>
              <a:pathLst>
                <a:path h="173404" w="1922597">
                  <a:moveTo>
                    <a:pt x="81663" y="0"/>
                  </a:moveTo>
                  <a:lnTo>
                    <a:pt x="1840935" y="0"/>
                  </a:lnTo>
                  <a:cubicBezTo>
                    <a:pt x="1886036" y="0"/>
                    <a:pt x="1922597" y="36562"/>
                    <a:pt x="1922597" y="81663"/>
                  </a:cubicBezTo>
                  <a:lnTo>
                    <a:pt x="1922597" y="91741"/>
                  </a:lnTo>
                  <a:cubicBezTo>
                    <a:pt x="1922597" y="136842"/>
                    <a:pt x="1886036" y="173404"/>
                    <a:pt x="1840935" y="173404"/>
                  </a:cubicBezTo>
                  <a:lnTo>
                    <a:pt x="81663" y="173404"/>
                  </a:lnTo>
                  <a:cubicBezTo>
                    <a:pt x="36562" y="173404"/>
                    <a:pt x="0" y="136842"/>
                    <a:pt x="0" y="91741"/>
                  </a:cubicBezTo>
                  <a:lnTo>
                    <a:pt x="0" y="81663"/>
                  </a:lnTo>
                  <a:cubicBezTo>
                    <a:pt x="0" y="36562"/>
                    <a:pt x="36562" y="0"/>
                    <a:pt x="81663" y="0"/>
                  </a:cubicBezTo>
                  <a:close/>
                </a:path>
              </a:pathLst>
            </a:custGeom>
            <a:solidFill>
              <a:srgbClr val="919F8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22597" cy="240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94669" y="3445964"/>
            <a:ext cx="10744026" cy="5576754"/>
          </a:xfrm>
          <a:custGeom>
            <a:avLst/>
            <a:gdLst/>
            <a:ahLst/>
            <a:cxnLst/>
            <a:rect r="r" b="b" t="t" l="l"/>
            <a:pathLst>
              <a:path h="5576754" w="10744026">
                <a:moveTo>
                  <a:pt x="0" y="0"/>
                </a:moveTo>
                <a:lnTo>
                  <a:pt x="10744026" y="0"/>
                </a:lnTo>
                <a:lnTo>
                  <a:pt x="10744026" y="5576754"/>
                </a:lnTo>
                <a:lnTo>
                  <a:pt x="0" y="5576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4868969"/>
            <a:ext cx="8428752" cy="1567711"/>
          </a:xfrm>
          <a:custGeom>
            <a:avLst/>
            <a:gdLst/>
            <a:ahLst/>
            <a:cxnLst/>
            <a:rect r="r" b="b" t="t" l="l"/>
            <a:pathLst>
              <a:path h="1567711" w="8428752">
                <a:moveTo>
                  <a:pt x="0" y="0"/>
                </a:moveTo>
                <a:lnTo>
                  <a:pt x="8428752" y="0"/>
                </a:lnTo>
                <a:lnTo>
                  <a:pt x="8428752" y="1567711"/>
                </a:lnTo>
                <a:lnTo>
                  <a:pt x="0" y="15677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59967" y="1114214"/>
            <a:ext cx="15354038" cy="153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ANÁLISIS POR PARADIGMA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59967" y="2517564"/>
            <a:ext cx="13531807" cy="636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ALGORITMO RECURSIVO DE FIBONACCI - PARADIGMA IMPERATIVO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22732" y="4123055"/>
            <a:ext cx="4265654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true">
                <a:solidFill>
                  <a:srgbClr val="616D6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Resultado en consola: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636837" y="1468428"/>
            <a:ext cx="1567999" cy="784273"/>
          </a:xfrm>
          <a:custGeom>
            <a:avLst/>
            <a:gdLst/>
            <a:ahLst/>
            <a:cxnLst/>
            <a:rect r="r" b="b" t="t" l="l"/>
            <a:pathLst>
              <a:path h="784273" w="1567999">
                <a:moveTo>
                  <a:pt x="0" y="0"/>
                </a:moveTo>
                <a:lnTo>
                  <a:pt x="1567999" y="0"/>
                </a:lnTo>
                <a:lnTo>
                  <a:pt x="1567999" y="784273"/>
                </a:lnTo>
                <a:lnTo>
                  <a:pt x="0" y="784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21835" y="173472"/>
            <a:ext cx="9663603" cy="761945"/>
            <a:chOff x="0" y="0"/>
            <a:chExt cx="2545146" cy="2006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5146" cy="200677"/>
            </a:xfrm>
            <a:custGeom>
              <a:avLst/>
              <a:gdLst/>
              <a:ahLst/>
              <a:cxnLst/>
              <a:rect r="r" b="b" t="t" l="l"/>
              <a:pathLst>
                <a:path h="200677" w="2545146">
                  <a:moveTo>
                    <a:pt x="61688" y="0"/>
                  </a:moveTo>
                  <a:lnTo>
                    <a:pt x="2483458" y="0"/>
                  </a:lnTo>
                  <a:cubicBezTo>
                    <a:pt x="2517528" y="0"/>
                    <a:pt x="2545146" y="27619"/>
                    <a:pt x="2545146" y="61688"/>
                  </a:cubicBezTo>
                  <a:lnTo>
                    <a:pt x="2545146" y="138989"/>
                  </a:lnTo>
                  <a:cubicBezTo>
                    <a:pt x="2545146" y="155350"/>
                    <a:pt x="2538647" y="171040"/>
                    <a:pt x="2527079" y="182609"/>
                  </a:cubicBezTo>
                  <a:cubicBezTo>
                    <a:pt x="2515510" y="194178"/>
                    <a:pt x="2499819" y="200677"/>
                    <a:pt x="2483458" y="200677"/>
                  </a:cubicBezTo>
                  <a:lnTo>
                    <a:pt x="61688" y="200677"/>
                  </a:lnTo>
                  <a:cubicBezTo>
                    <a:pt x="27619" y="200677"/>
                    <a:pt x="0" y="173058"/>
                    <a:pt x="0" y="138989"/>
                  </a:cubicBezTo>
                  <a:lnTo>
                    <a:pt x="0" y="61688"/>
                  </a:lnTo>
                  <a:cubicBezTo>
                    <a:pt x="0" y="45327"/>
                    <a:pt x="6499" y="29637"/>
                    <a:pt x="18068" y="18068"/>
                  </a:cubicBezTo>
                  <a:cubicBezTo>
                    <a:pt x="29637" y="6499"/>
                    <a:pt x="45327" y="0"/>
                    <a:pt x="61688" y="0"/>
                  </a:cubicBezTo>
                  <a:close/>
                </a:path>
              </a:pathLst>
            </a:custGeom>
            <a:solidFill>
              <a:srgbClr val="C8CFD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545146" cy="267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922672" y="0"/>
            <a:ext cx="7299862" cy="658392"/>
            <a:chOff x="0" y="0"/>
            <a:chExt cx="1922597" cy="1734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22597" cy="173404"/>
            </a:xfrm>
            <a:custGeom>
              <a:avLst/>
              <a:gdLst/>
              <a:ahLst/>
              <a:cxnLst/>
              <a:rect r="r" b="b" t="t" l="l"/>
              <a:pathLst>
                <a:path h="173404" w="1922597">
                  <a:moveTo>
                    <a:pt x="81663" y="0"/>
                  </a:moveTo>
                  <a:lnTo>
                    <a:pt x="1840935" y="0"/>
                  </a:lnTo>
                  <a:cubicBezTo>
                    <a:pt x="1886036" y="0"/>
                    <a:pt x="1922597" y="36562"/>
                    <a:pt x="1922597" y="81663"/>
                  </a:cubicBezTo>
                  <a:lnTo>
                    <a:pt x="1922597" y="91741"/>
                  </a:lnTo>
                  <a:cubicBezTo>
                    <a:pt x="1922597" y="136842"/>
                    <a:pt x="1886036" y="173404"/>
                    <a:pt x="1840935" y="173404"/>
                  </a:cubicBezTo>
                  <a:lnTo>
                    <a:pt x="81663" y="173404"/>
                  </a:lnTo>
                  <a:cubicBezTo>
                    <a:pt x="36562" y="173404"/>
                    <a:pt x="0" y="136842"/>
                    <a:pt x="0" y="91741"/>
                  </a:cubicBezTo>
                  <a:lnTo>
                    <a:pt x="0" y="81663"/>
                  </a:lnTo>
                  <a:cubicBezTo>
                    <a:pt x="0" y="36562"/>
                    <a:pt x="36562" y="0"/>
                    <a:pt x="81663" y="0"/>
                  </a:cubicBezTo>
                  <a:close/>
                </a:path>
              </a:pathLst>
            </a:custGeom>
            <a:solidFill>
              <a:srgbClr val="919F8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22597" cy="240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3368565"/>
            <a:ext cx="11341697" cy="6918435"/>
          </a:xfrm>
          <a:custGeom>
            <a:avLst/>
            <a:gdLst/>
            <a:ahLst/>
            <a:cxnLst/>
            <a:rect r="r" b="b" t="t" l="l"/>
            <a:pathLst>
              <a:path h="6918435" w="11341697">
                <a:moveTo>
                  <a:pt x="0" y="0"/>
                </a:moveTo>
                <a:lnTo>
                  <a:pt x="11341697" y="0"/>
                </a:lnTo>
                <a:lnTo>
                  <a:pt x="11341697" y="6918435"/>
                </a:lnTo>
                <a:lnTo>
                  <a:pt x="0" y="6918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41697" y="5608993"/>
            <a:ext cx="6946303" cy="2437579"/>
          </a:xfrm>
          <a:custGeom>
            <a:avLst/>
            <a:gdLst/>
            <a:ahLst/>
            <a:cxnLst/>
            <a:rect r="r" b="b" t="t" l="l"/>
            <a:pathLst>
              <a:path h="2437579" w="6946303">
                <a:moveTo>
                  <a:pt x="0" y="0"/>
                </a:moveTo>
                <a:lnTo>
                  <a:pt x="6946303" y="0"/>
                </a:lnTo>
                <a:lnTo>
                  <a:pt x="6946303" y="2437579"/>
                </a:lnTo>
                <a:lnTo>
                  <a:pt x="0" y="24375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59967" y="1114214"/>
            <a:ext cx="15354038" cy="153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ANÁLISIS POR PARADIGMA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59967" y="2517564"/>
            <a:ext cx="11491630" cy="636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PROBLEMA DE LAS N REINAS - PARADIGMA FUNCIONAL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82022" y="4678680"/>
            <a:ext cx="4265654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true">
                <a:solidFill>
                  <a:srgbClr val="616D6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Resultado en consola: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5400000">
            <a:off x="16385942" y="8452219"/>
            <a:ext cx="919887" cy="3677731"/>
          </a:xfrm>
          <a:custGeom>
            <a:avLst/>
            <a:gdLst/>
            <a:ahLst/>
            <a:cxnLst/>
            <a:rect r="r" b="b" t="t" l="l"/>
            <a:pathLst>
              <a:path h="3677731" w="919887">
                <a:moveTo>
                  <a:pt x="0" y="0"/>
                </a:moveTo>
                <a:lnTo>
                  <a:pt x="919887" y="0"/>
                </a:lnTo>
                <a:lnTo>
                  <a:pt x="919887" y="3677731"/>
                </a:lnTo>
                <a:lnTo>
                  <a:pt x="0" y="3677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16797880" y="8530540"/>
            <a:ext cx="1173696" cy="2347393"/>
          </a:xfrm>
          <a:custGeom>
            <a:avLst/>
            <a:gdLst/>
            <a:ahLst/>
            <a:cxnLst/>
            <a:rect r="r" b="b" t="t" l="l"/>
            <a:pathLst>
              <a:path h="2347393" w="1173696">
                <a:moveTo>
                  <a:pt x="0" y="0"/>
                </a:moveTo>
                <a:lnTo>
                  <a:pt x="1173696" y="0"/>
                </a:lnTo>
                <a:lnTo>
                  <a:pt x="1173696" y="2347393"/>
                </a:lnTo>
                <a:lnTo>
                  <a:pt x="0" y="23473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636837" y="1468428"/>
            <a:ext cx="1567999" cy="784273"/>
          </a:xfrm>
          <a:custGeom>
            <a:avLst/>
            <a:gdLst/>
            <a:ahLst/>
            <a:cxnLst/>
            <a:rect r="r" b="b" t="t" l="l"/>
            <a:pathLst>
              <a:path h="784273" w="1567999">
                <a:moveTo>
                  <a:pt x="0" y="0"/>
                </a:moveTo>
                <a:lnTo>
                  <a:pt x="1567999" y="0"/>
                </a:lnTo>
                <a:lnTo>
                  <a:pt x="1567999" y="784273"/>
                </a:lnTo>
                <a:lnTo>
                  <a:pt x="0" y="784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21835" y="173472"/>
            <a:ext cx="9663603" cy="761945"/>
            <a:chOff x="0" y="0"/>
            <a:chExt cx="2545146" cy="2006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5146" cy="200677"/>
            </a:xfrm>
            <a:custGeom>
              <a:avLst/>
              <a:gdLst/>
              <a:ahLst/>
              <a:cxnLst/>
              <a:rect r="r" b="b" t="t" l="l"/>
              <a:pathLst>
                <a:path h="200677" w="2545146">
                  <a:moveTo>
                    <a:pt x="61688" y="0"/>
                  </a:moveTo>
                  <a:lnTo>
                    <a:pt x="2483458" y="0"/>
                  </a:lnTo>
                  <a:cubicBezTo>
                    <a:pt x="2517528" y="0"/>
                    <a:pt x="2545146" y="27619"/>
                    <a:pt x="2545146" y="61688"/>
                  </a:cubicBezTo>
                  <a:lnTo>
                    <a:pt x="2545146" y="138989"/>
                  </a:lnTo>
                  <a:cubicBezTo>
                    <a:pt x="2545146" y="155350"/>
                    <a:pt x="2538647" y="171040"/>
                    <a:pt x="2527079" y="182609"/>
                  </a:cubicBezTo>
                  <a:cubicBezTo>
                    <a:pt x="2515510" y="194178"/>
                    <a:pt x="2499819" y="200677"/>
                    <a:pt x="2483458" y="200677"/>
                  </a:cubicBezTo>
                  <a:lnTo>
                    <a:pt x="61688" y="200677"/>
                  </a:lnTo>
                  <a:cubicBezTo>
                    <a:pt x="27619" y="200677"/>
                    <a:pt x="0" y="173058"/>
                    <a:pt x="0" y="138989"/>
                  </a:cubicBezTo>
                  <a:lnTo>
                    <a:pt x="0" y="61688"/>
                  </a:lnTo>
                  <a:cubicBezTo>
                    <a:pt x="0" y="45327"/>
                    <a:pt x="6499" y="29637"/>
                    <a:pt x="18068" y="18068"/>
                  </a:cubicBezTo>
                  <a:cubicBezTo>
                    <a:pt x="29637" y="6499"/>
                    <a:pt x="45327" y="0"/>
                    <a:pt x="61688" y="0"/>
                  </a:cubicBezTo>
                  <a:close/>
                </a:path>
              </a:pathLst>
            </a:custGeom>
            <a:solidFill>
              <a:srgbClr val="C8CFD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545146" cy="267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922672" y="0"/>
            <a:ext cx="7299862" cy="658392"/>
            <a:chOff x="0" y="0"/>
            <a:chExt cx="1922597" cy="1734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22597" cy="173404"/>
            </a:xfrm>
            <a:custGeom>
              <a:avLst/>
              <a:gdLst/>
              <a:ahLst/>
              <a:cxnLst/>
              <a:rect r="r" b="b" t="t" l="l"/>
              <a:pathLst>
                <a:path h="173404" w="1922597">
                  <a:moveTo>
                    <a:pt x="81663" y="0"/>
                  </a:moveTo>
                  <a:lnTo>
                    <a:pt x="1840935" y="0"/>
                  </a:lnTo>
                  <a:cubicBezTo>
                    <a:pt x="1886036" y="0"/>
                    <a:pt x="1922597" y="36562"/>
                    <a:pt x="1922597" y="81663"/>
                  </a:cubicBezTo>
                  <a:lnTo>
                    <a:pt x="1922597" y="91741"/>
                  </a:lnTo>
                  <a:cubicBezTo>
                    <a:pt x="1922597" y="136842"/>
                    <a:pt x="1886036" y="173404"/>
                    <a:pt x="1840935" y="173404"/>
                  </a:cubicBezTo>
                  <a:lnTo>
                    <a:pt x="81663" y="173404"/>
                  </a:lnTo>
                  <a:cubicBezTo>
                    <a:pt x="36562" y="173404"/>
                    <a:pt x="0" y="136842"/>
                    <a:pt x="0" y="91741"/>
                  </a:cubicBezTo>
                  <a:lnTo>
                    <a:pt x="0" y="81663"/>
                  </a:lnTo>
                  <a:cubicBezTo>
                    <a:pt x="0" y="36562"/>
                    <a:pt x="36562" y="0"/>
                    <a:pt x="81663" y="0"/>
                  </a:cubicBezTo>
                  <a:close/>
                </a:path>
              </a:pathLst>
            </a:custGeom>
            <a:solidFill>
              <a:srgbClr val="919F8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22597" cy="240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3364800"/>
            <a:ext cx="9144000" cy="4453273"/>
          </a:xfrm>
          <a:custGeom>
            <a:avLst/>
            <a:gdLst/>
            <a:ahLst/>
            <a:cxnLst/>
            <a:rect r="r" b="b" t="t" l="l"/>
            <a:pathLst>
              <a:path h="4453273" w="9144000">
                <a:moveTo>
                  <a:pt x="0" y="0"/>
                </a:moveTo>
                <a:lnTo>
                  <a:pt x="9144000" y="0"/>
                </a:lnTo>
                <a:lnTo>
                  <a:pt x="9144000" y="4453273"/>
                </a:lnTo>
                <a:lnTo>
                  <a:pt x="0" y="44532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0688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3387164"/>
            <a:ext cx="8843518" cy="4996799"/>
          </a:xfrm>
          <a:custGeom>
            <a:avLst/>
            <a:gdLst/>
            <a:ahLst/>
            <a:cxnLst/>
            <a:rect r="r" b="b" t="t" l="l"/>
            <a:pathLst>
              <a:path h="4996799" w="8843518">
                <a:moveTo>
                  <a:pt x="0" y="0"/>
                </a:moveTo>
                <a:lnTo>
                  <a:pt x="8843518" y="0"/>
                </a:lnTo>
                <a:lnTo>
                  <a:pt x="8843518" y="4996799"/>
                </a:lnTo>
                <a:lnTo>
                  <a:pt x="0" y="49967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8097" r="-5693" b="-37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184" y="8027623"/>
            <a:ext cx="5946952" cy="2259377"/>
          </a:xfrm>
          <a:custGeom>
            <a:avLst/>
            <a:gdLst/>
            <a:ahLst/>
            <a:cxnLst/>
            <a:rect r="r" b="b" t="t" l="l"/>
            <a:pathLst>
              <a:path h="2259377" w="5946952">
                <a:moveTo>
                  <a:pt x="0" y="0"/>
                </a:moveTo>
                <a:lnTo>
                  <a:pt x="5946952" y="0"/>
                </a:lnTo>
                <a:lnTo>
                  <a:pt x="5946952" y="2259377"/>
                </a:lnTo>
                <a:lnTo>
                  <a:pt x="0" y="2259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9109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59967" y="1114214"/>
            <a:ext cx="15354038" cy="153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ANÁLISIS POR PARADIGMA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59967" y="2517564"/>
            <a:ext cx="11491630" cy="636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PROBLEMA DE LAS N REINAS - PARADIGMA IMPERATIVO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55293" y="8760460"/>
            <a:ext cx="4265654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true">
                <a:solidFill>
                  <a:srgbClr val="616D6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Resultado en consola: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991342" y="8532448"/>
            <a:ext cx="2305849" cy="1754552"/>
          </a:xfrm>
          <a:custGeom>
            <a:avLst/>
            <a:gdLst/>
            <a:ahLst/>
            <a:cxnLst/>
            <a:rect r="r" b="b" t="t" l="l"/>
            <a:pathLst>
              <a:path h="1754552" w="2305849">
                <a:moveTo>
                  <a:pt x="0" y="0"/>
                </a:moveTo>
                <a:lnTo>
                  <a:pt x="2305849" y="0"/>
                </a:lnTo>
                <a:lnTo>
                  <a:pt x="2305849" y="1754552"/>
                </a:lnTo>
                <a:lnTo>
                  <a:pt x="0" y="17545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6071" r="-157907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6385942" y="8452219"/>
            <a:ext cx="919887" cy="3677731"/>
          </a:xfrm>
          <a:custGeom>
            <a:avLst/>
            <a:gdLst/>
            <a:ahLst/>
            <a:cxnLst/>
            <a:rect r="r" b="b" t="t" l="l"/>
            <a:pathLst>
              <a:path h="3677731" w="919887">
                <a:moveTo>
                  <a:pt x="0" y="0"/>
                </a:moveTo>
                <a:lnTo>
                  <a:pt x="919887" y="0"/>
                </a:lnTo>
                <a:lnTo>
                  <a:pt x="919887" y="3677731"/>
                </a:lnTo>
                <a:lnTo>
                  <a:pt x="0" y="3677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16797880" y="8530540"/>
            <a:ext cx="1173696" cy="2347393"/>
          </a:xfrm>
          <a:custGeom>
            <a:avLst/>
            <a:gdLst/>
            <a:ahLst/>
            <a:cxnLst/>
            <a:rect r="r" b="b" t="t" l="l"/>
            <a:pathLst>
              <a:path h="2347393" w="1173696">
                <a:moveTo>
                  <a:pt x="0" y="0"/>
                </a:moveTo>
                <a:lnTo>
                  <a:pt x="1173696" y="0"/>
                </a:lnTo>
                <a:lnTo>
                  <a:pt x="1173696" y="2347393"/>
                </a:lnTo>
                <a:lnTo>
                  <a:pt x="0" y="23473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636837" y="1468428"/>
            <a:ext cx="1567999" cy="784273"/>
          </a:xfrm>
          <a:custGeom>
            <a:avLst/>
            <a:gdLst/>
            <a:ahLst/>
            <a:cxnLst/>
            <a:rect r="r" b="b" t="t" l="l"/>
            <a:pathLst>
              <a:path h="784273" w="1567999">
                <a:moveTo>
                  <a:pt x="0" y="0"/>
                </a:moveTo>
                <a:lnTo>
                  <a:pt x="1567999" y="0"/>
                </a:lnTo>
                <a:lnTo>
                  <a:pt x="1567999" y="784273"/>
                </a:lnTo>
                <a:lnTo>
                  <a:pt x="0" y="784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21835" y="173472"/>
            <a:ext cx="9663603" cy="761945"/>
            <a:chOff x="0" y="0"/>
            <a:chExt cx="2545146" cy="2006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5146" cy="200677"/>
            </a:xfrm>
            <a:custGeom>
              <a:avLst/>
              <a:gdLst/>
              <a:ahLst/>
              <a:cxnLst/>
              <a:rect r="r" b="b" t="t" l="l"/>
              <a:pathLst>
                <a:path h="200677" w="2545146">
                  <a:moveTo>
                    <a:pt x="61688" y="0"/>
                  </a:moveTo>
                  <a:lnTo>
                    <a:pt x="2483458" y="0"/>
                  </a:lnTo>
                  <a:cubicBezTo>
                    <a:pt x="2517528" y="0"/>
                    <a:pt x="2545146" y="27619"/>
                    <a:pt x="2545146" y="61688"/>
                  </a:cubicBezTo>
                  <a:lnTo>
                    <a:pt x="2545146" y="138989"/>
                  </a:lnTo>
                  <a:cubicBezTo>
                    <a:pt x="2545146" y="155350"/>
                    <a:pt x="2538647" y="171040"/>
                    <a:pt x="2527079" y="182609"/>
                  </a:cubicBezTo>
                  <a:cubicBezTo>
                    <a:pt x="2515510" y="194178"/>
                    <a:pt x="2499819" y="200677"/>
                    <a:pt x="2483458" y="200677"/>
                  </a:cubicBezTo>
                  <a:lnTo>
                    <a:pt x="61688" y="200677"/>
                  </a:lnTo>
                  <a:cubicBezTo>
                    <a:pt x="27619" y="200677"/>
                    <a:pt x="0" y="173058"/>
                    <a:pt x="0" y="138989"/>
                  </a:cubicBezTo>
                  <a:lnTo>
                    <a:pt x="0" y="61688"/>
                  </a:lnTo>
                  <a:cubicBezTo>
                    <a:pt x="0" y="45327"/>
                    <a:pt x="6499" y="29637"/>
                    <a:pt x="18068" y="18068"/>
                  </a:cubicBezTo>
                  <a:cubicBezTo>
                    <a:pt x="29637" y="6499"/>
                    <a:pt x="45327" y="0"/>
                    <a:pt x="61688" y="0"/>
                  </a:cubicBezTo>
                  <a:close/>
                </a:path>
              </a:pathLst>
            </a:custGeom>
            <a:solidFill>
              <a:srgbClr val="C8CFD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545146" cy="267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922672" y="0"/>
            <a:ext cx="7299862" cy="658392"/>
            <a:chOff x="0" y="0"/>
            <a:chExt cx="1922597" cy="1734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22597" cy="173404"/>
            </a:xfrm>
            <a:custGeom>
              <a:avLst/>
              <a:gdLst/>
              <a:ahLst/>
              <a:cxnLst/>
              <a:rect r="r" b="b" t="t" l="l"/>
              <a:pathLst>
                <a:path h="173404" w="1922597">
                  <a:moveTo>
                    <a:pt x="81663" y="0"/>
                  </a:moveTo>
                  <a:lnTo>
                    <a:pt x="1840935" y="0"/>
                  </a:lnTo>
                  <a:cubicBezTo>
                    <a:pt x="1886036" y="0"/>
                    <a:pt x="1922597" y="36562"/>
                    <a:pt x="1922597" y="81663"/>
                  </a:cubicBezTo>
                  <a:lnTo>
                    <a:pt x="1922597" y="91741"/>
                  </a:lnTo>
                  <a:cubicBezTo>
                    <a:pt x="1922597" y="136842"/>
                    <a:pt x="1886036" y="173404"/>
                    <a:pt x="1840935" y="173404"/>
                  </a:cubicBezTo>
                  <a:lnTo>
                    <a:pt x="81663" y="173404"/>
                  </a:lnTo>
                  <a:cubicBezTo>
                    <a:pt x="36562" y="173404"/>
                    <a:pt x="0" y="136842"/>
                    <a:pt x="0" y="91741"/>
                  </a:cubicBezTo>
                  <a:lnTo>
                    <a:pt x="0" y="81663"/>
                  </a:lnTo>
                  <a:cubicBezTo>
                    <a:pt x="0" y="36562"/>
                    <a:pt x="36562" y="0"/>
                    <a:pt x="81663" y="0"/>
                  </a:cubicBezTo>
                  <a:close/>
                </a:path>
              </a:pathLst>
            </a:custGeom>
            <a:solidFill>
              <a:srgbClr val="919F8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22597" cy="240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3384938"/>
            <a:ext cx="9217717" cy="5081510"/>
          </a:xfrm>
          <a:custGeom>
            <a:avLst/>
            <a:gdLst/>
            <a:ahLst/>
            <a:cxnLst/>
            <a:rect r="r" b="b" t="t" l="l"/>
            <a:pathLst>
              <a:path h="5081510" w="9217717">
                <a:moveTo>
                  <a:pt x="0" y="0"/>
                </a:moveTo>
                <a:lnTo>
                  <a:pt x="9217717" y="0"/>
                </a:lnTo>
                <a:lnTo>
                  <a:pt x="9217717" y="5081510"/>
                </a:lnTo>
                <a:lnTo>
                  <a:pt x="0" y="5081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6618" r="0" b="-7559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217717" y="3384938"/>
            <a:ext cx="8983223" cy="3824185"/>
          </a:xfrm>
          <a:custGeom>
            <a:avLst/>
            <a:gdLst/>
            <a:ahLst/>
            <a:cxnLst/>
            <a:rect r="r" b="b" t="t" l="l"/>
            <a:pathLst>
              <a:path h="3824185" w="8983223">
                <a:moveTo>
                  <a:pt x="0" y="0"/>
                </a:moveTo>
                <a:lnTo>
                  <a:pt x="8983223" y="0"/>
                </a:lnTo>
                <a:lnTo>
                  <a:pt x="8983223" y="3824185"/>
                </a:lnTo>
                <a:lnTo>
                  <a:pt x="0" y="3824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8906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591274" y="7124015"/>
            <a:ext cx="3609666" cy="3162985"/>
          </a:xfrm>
          <a:custGeom>
            <a:avLst/>
            <a:gdLst/>
            <a:ahLst/>
            <a:cxnLst/>
            <a:rect r="r" b="b" t="t" l="l"/>
            <a:pathLst>
              <a:path h="3162985" w="3609666">
                <a:moveTo>
                  <a:pt x="0" y="0"/>
                </a:moveTo>
                <a:lnTo>
                  <a:pt x="3609666" y="0"/>
                </a:lnTo>
                <a:lnTo>
                  <a:pt x="3609666" y="3162985"/>
                </a:lnTo>
                <a:lnTo>
                  <a:pt x="0" y="31629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59967" y="1114214"/>
            <a:ext cx="15354038" cy="153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ANÁLISIS POR PARADIGMA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59967" y="2517564"/>
            <a:ext cx="14523043" cy="636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SUDOKU (SATISFACCIÓN DE RESTRICCIONES) - PARADIGMA FUNCIONAL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72115" y="8428013"/>
            <a:ext cx="4265654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true">
                <a:solidFill>
                  <a:srgbClr val="616D6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Resultado en consola: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5400000">
            <a:off x="960893" y="7752473"/>
            <a:ext cx="919887" cy="3677731"/>
          </a:xfrm>
          <a:custGeom>
            <a:avLst/>
            <a:gdLst/>
            <a:ahLst/>
            <a:cxnLst/>
            <a:rect r="r" b="b" t="t" l="l"/>
            <a:pathLst>
              <a:path h="3677731" w="919887">
                <a:moveTo>
                  <a:pt x="0" y="0"/>
                </a:moveTo>
                <a:lnTo>
                  <a:pt x="919887" y="0"/>
                </a:lnTo>
                <a:lnTo>
                  <a:pt x="919887" y="3677731"/>
                </a:lnTo>
                <a:lnTo>
                  <a:pt x="0" y="3677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295145" y="9004490"/>
            <a:ext cx="1173696" cy="2347393"/>
          </a:xfrm>
          <a:custGeom>
            <a:avLst/>
            <a:gdLst/>
            <a:ahLst/>
            <a:cxnLst/>
            <a:rect r="r" b="b" t="t" l="l"/>
            <a:pathLst>
              <a:path h="2347393" w="1173696">
                <a:moveTo>
                  <a:pt x="0" y="0"/>
                </a:moveTo>
                <a:lnTo>
                  <a:pt x="1173697" y="0"/>
                </a:lnTo>
                <a:lnTo>
                  <a:pt x="1173697" y="2347393"/>
                </a:lnTo>
                <a:lnTo>
                  <a:pt x="0" y="23473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636837" y="1468428"/>
            <a:ext cx="1567999" cy="784273"/>
          </a:xfrm>
          <a:custGeom>
            <a:avLst/>
            <a:gdLst/>
            <a:ahLst/>
            <a:cxnLst/>
            <a:rect r="r" b="b" t="t" l="l"/>
            <a:pathLst>
              <a:path h="784273" w="1567999">
                <a:moveTo>
                  <a:pt x="0" y="0"/>
                </a:moveTo>
                <a:lnTo>
                  <a:pt x="1567999" y="0"/>
                </a:lnTo>
                <a:lnTo>
                  <a:pt x="1567999" y="784273"/>
                </a:lnTo>
                <a:lnTo>
                  <a:pt x="0" y="784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21835" y="173472"/>
            <a:ext cx="9663603" cy="761945"/>
            <a:chOff x="0" y="0"/>
            <a:chExt cx="2545146" cy="2006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5146" cy="200677"/>
            </a:xfrm>
            <a:custGeom>
              <a:avLst/>
              <a:gdLst/>
              <a:ahLst/>
              <a:cxnLst/>
              <a:rect r="r" b="b" t="t" l="l"/>
              <a:pathLst>
                <a:path h="200677" w="2545146">
                  <a:moveTo>
                    <a:pt x="61688" y="0"/>
                  </a:moveTo>
                  <a:lnTo>
                    <a:pt x="2483458" y="0"/>
                  </a:lnTo>
                  <a:cubicBezTo>
                    <a:pt x="2517528" y="0"/>
                    <a:pt x="2545146" y="27619"/>
                    <a:pt x="2545146" y="61688"/>
                  </a:cubicBezTo>
                  <a:lnTo>
                    <a:pt x="2545146" y="138989"/>
                  </a:lnTo>
                  <a:cubicBezTo>
                    <a:pt x="2545146" y="155350"/>
                    <a:pt x="2538647" y="171040"/>
                    <a:pt x="2527079" y="182609"/>
                  </a:cubicBezTo>
                  <a:cubicBezTo>
                    <a:pt x="2515510" y="194178"/>
                    <a:pt x="2499819" y="200677"/>
                    <a:pt x="2483458" y="200677"/>
                  </a:cubicBezTo>
                  <a:lnTo>
                    <a:pt x="61688" y="200677"/>
                  </a:lnTo>
                  <a:cubicBezTo>
                    <a:pt x="27619" y="200677"/>
                    <a:pt x="0" y="173058"/>
                    <a:pt x="0" y="138989"/>
                  </a:cubicBezTo>
                  <a:lnTo>
                    <a:pt x="0" y="61688"/>
                  </a:lnTo>
                  <a:cubicBezTo>
                    <a:pt x="0" y="45327"/>
                    <a:pt x="6499" y="29637"/>
                    <a:pt x="18068" y="18068"/>
                  </a:cubicBezTo>
                  <a:cubicBezTo>
                    <a:pt x="29637" y="6499"/>
                    <a:pt x="45327" y="0"/>
                    <a:pt x="61688" y="0"/>
                  </a:cubicBezTo>
                  <a:close/>
                </a:path>
              </a:pathLst>
            </a:custGeom>
            <a:solidFill>
              <a:srgbClr val="C8CFD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545146" cy="267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922672" y="0"/>
            <a:ext cx="7299862" cy="658392"/>
            <a:chOff x="0" y="0"/>
            <a:chExt cx="1922597" cy="1734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22597" cy="173404"/>
            </a:xfrm>
            <a:custGeom>
              <a:avLst/>
              <a:gdLst/>
              <a:ahLst/>
              <a:cxnLst/>
              <a:rect r="r" b="b" t="t" l="l"/>
              <a:pathLst>
                <a:path h="173404" w="1922597">
                  <a:moveTo>
                    <a:pt x="81663" y="0"/>
                  </a:moveTo>
                  <a:lnTo>
                    <a:pt x="1840935" y="0"/>
                  </a:lnTo>
                  <a:cubicBezTo>
                    <a:pt x="1886036" y="0"/>
                    <a:pt x="1922597" y="36562"/>
                    <a:pt x="1922597" y="81663"/>
                  </a:cubicBezTo>
                  <a:lnTo>
                    <a:pt x="1922597" y="91741"/>
                  </a:lnTo>
                  <a:cubicBezTo>
                    <a:pt x="1922597" y="136842"/>
                    <a:pt x="1886036" y="173404"/>
                    <a:pt x="1840935" y="173404"/>
                  </a:cubicBezTo>
                  <a:lnTo>
                    <a:pt x="81663" y="173404"/>
                  </a:lnTo>
                  <a:cubicBezTo>
                    <a:pt x="36562" y="173404"/>
                    <a:pt x="0" y="136842"/>
                    <a:pt x="0" y="91741"/>
                  </a:cubicBezTo>
                  <a:lnTo>
                    <a:pt x="0" y="81663"/>
                  </a:lnTo>
                  <a:cubicBezTo>
                    <a:pt x="0" y="36562"/>
                    <a:pt x="36562" y="0"/>
                    <a:pt x="81663" y="0"/>
                  </a:cubicBezTo>
                  <a:close/>
                </a:path>
              </a:pathLst>
            </a:custGeom>
            <a:solidFill>
              <a:srgbClr val="919F8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22597" cy="240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3365888"/>
            <a:ext cx="9144000" cy="4656998"/>
          </a:xfrm>
          <a:custGeom>
            <a:avLst/>
            <a:gdLst/>
            <a:ahLst/>
            <a:cxnLst/>
            <a:rect r="r" b="b" t="t" l="l"/>
            <a:pathLst>
              <a:path h="4656998" w="9144000">
                <a:moveTo>
                  <a:pt x="0" y="0"/>
                </a:moveTo>
                <a:lnTo>
                  <a:pt x="9144000" y="0"/>
                </a:lnTo>
                <a:lnTo>
                  <a:pt x="9144000" y="4656998"/>
                </a:lnTo>
                <a:lnTo>
                  <a:pt x="0" y="4656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8407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3384938"/>
            <a:ext cx="9144000" cy="3788806"/>
          </a:xfrm>
          <a:custGeom>
            <a:avLst/>
            <a:gdLst/>
            <a:ahLst/>
            <a:cxnLst/>
            <a:rect r="r" b="b" t="t" l="l"/>
            <a:pathLst>
              <a:path h="3788806" w="9144000">
                <a:moveTo>
                  <a:pt x="0" y="0"/>
                </a:moveTo>
                <a:lnTo>
                  <a:pt x="9144000" y="0"/>
                </a:lnTo>
                <a:lnTo>
                  <a:pt x="9144000" y="3788806"/>
                </a:lnTo>
                <a:lnTo>
                  <a:pt x="0" y="3788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6258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35870" y="6964393"/>
            <a:ext cx="3552130" cy="3322607"/>
          </a:xfrm>
          <a:custGeom>
            <a:avLst/>
            <a:gdLst/>
            <a:ahLst/>
            <a:cxnLst/>
            <a:rect r="r" b="b" t="t" l="l"/>
            <a:pathLst>
              <a:path h="3322607" w="3552130">
                <a:moveTo>
                  <a:pt x="0" y="0"/>
                </a:moveTo>
                <a:lnTo>
                  <a:pt x="3552130" y="0"/>
                </a:lnTo>
                <a:lnTo>
                  <a:pt x="3552130" y="3322607"/>
                </a:lnTo>
                <a:lnTo>
                  <a:pt x="0" y="33226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59967" y="1114214"/>
            <a:ext cx="15354038" cy="153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ANÁLISIS POR PARADIGMA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59967" y="2517564"/>
            <a:ext cx="14523043" cy="636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SUDOKU (SATISFACCIÓN DE RESTRICCIONES) - PARADIGMA IMPERATIVO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72115" y="8428013"/>
            <a:ext cx="4265654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true">
                <a:solidFill>
                  <a:srgbClr val="616D6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Resultado en consola: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5400000">
            <a:off x="960893" y="7752473"/>
            <a:ext cx="919887" cy="3677731"/>
          </a:xfrm>
          <a:custGeom>
            <a:avLst/>
            <a:gdLst/>
            <a:ahLst/>
            <a:cxnLst/>
            <a:rect r="r" b="b" t="t" l="l"/>
            <a:pathLst>
              <a:path h="3677731" w="919887">
                <a:moveTo>
                  <a:pt x="0" y="0"/>
                </a:moveTo>
                <a:lnTo>
                  <a:pt x="919887" y="0"/>
                </a:lnTo>
                <a:lnTo>
                  <a:pt x="919887" y="3677731"/>
                </a:lnTo>
                <a:lnTo>
                  <a:pt x="0" y="3677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295145" y="9004490"/>
            <a:ext cx="1173696" cy="2347393"/>
          </a:xfrm>
          <a:custGeom>
            <a:avLst/>
            <a:gdLst/>
            <a:ahLst/>
            <a:cxnLst/>
            <a:rect r="r" b="b" t="t" l="l"/>
            <a:pathLst>
              <a:path h="2347393" w="1173696">
                <a:moveTo>
                  <a:pt x="0" y="0"/>
                </a:moveTo>
                <a:lnTo>
                  <a:pt x="1173697" y="0"/>
                </a:lnTo>
                <a:lnTo>
                  <a:pt x="1173697" y="2347393"/>
                </a:lnTo>
                <a:lnTo>
                  <a:pt x="0" y="23473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636837" y="839778"/>
            <a:ext cx="1567999" cy="784273"/>
          </a:xfrm>
          <a:custGeom>
            <a:avLst/>
            <a:gdLst/>
            <a:ahLst/>
            <a:cxnLst/>
            <a:rect r="r" b="b" t="t" l="l"/>
            <a:pathLst>
              <a:path h="784273" w="1567999">
                <a:moveTo>
                  <a:pt x="0" y="0"/>
                </a:moveTo>
                <a:lnTo>
                  <a:pt x="1567999" y="0"/>
                </a:lnTo>
                <a:lnTo>
                  <a:pt x="1567999" y="784273"/>
                </a:lnTo>
                <a:lnTo>
                  <a:pt x="0" y="784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262874" y="573522"/>
            <a:ext cx="11420852" cy="1316784"/>
            <a:chOff x="0" y="0"/>
            <a:chExt cx="3007961" cy="346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07961" cy="346807"/>
            </a:xfrm>
            <a:custGeom>
              <a:avLst/>
              <a:gdLst/>
              <a:ahLst/>
              <a:cxnLst/>
              <a:rect r="r" b="b" t="t" l="l"/>
              <a:pathLst>
                <a:path h="346807" w="3007961">
                  <a:moveTo>
                    <a:pt x="52196" y="0"/>
                  </a:moveTo>
                  <a:lnTo>
                    <a:pt x="2955765" y="0"/>
                  </a:lnTo>
                  <a:cubicBezTo>
                    <a:pt x="2969608" y="0"/>
                    <a:pt x="2982884" y="5499"/>
                    <a:pt x="2992673" y="15288"/>
                  </a:cubicBezTo>
                  <a:cubicBezTo>
                    <a:pt x="3002462" y="25077"/>
                    <a:pt x="3007961" y="38353"/>
                    <a:pt x="3007961" y="52196"/>
                  </a:cubicBezTo>
                  <a:lnTo>
                    <a:pt x="3007961" y="294611"/>
                  </a:lnTo>
                  <a:cubicBezTo>
                    <a:pt x="3007961" y="323438"/>
                    <a:pt x="2984592" y="346807"/>
                    <a:pt x="2955765" y="346807"/>
                  </a:cubicBezTo>
                  <a:lnTo>
                    <a:pt x="52196" y="346807"/>
                  </a:lnTo>
                  <a:cubicBezTo>
                    <a:pt x="38353" y="346807"/>
                    <a:pt x="25077" y="341308"/>
                    <a:pt x="15288" y="331519"/>
                  </a:cubicBezTo>
                  <a:cubicBezTo>
                    <a:pt x="5499" y="321731"/>
                    <a:pt x="0" y="308454"/>
                    <a:pt x="0" y="294611"/>
                  </a:cubicBezTo>
                  <a:lnTo>
                    <a:pt x="0" y="52196"/>
                  </a:lnTo>
                  <a:cubicBezTo>
                    <a:pt x="0" y="23369"/>
                    <a:pt x="23369" y="0"/>
                    <a:pt x="52196" y="0"/>
                  </a:cubicBezTo>
                  <a:close/>
                </a:path>
              </a:pathLst>
            </a:custGeom>
            <a:solidFill>
              <a:srgbClr val="919F8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007961" cy="413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336652" y="400050"/>
            <a:ext cx="8627284" cy="658392"/>
            <a:chOff x="0" y="0"/>
            <a:chExt cx="2272207" cy="1734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2206" cy="173404"/>
            </a:xfrm>
            <a:custGeom>
              <a:avLst/>
              <a:gdLst/>
              <a:ahLst/>
              <a:cxnLst/>
              <a:rect r="r" b="b" t="t" l="l"/>
              <a:pathLst>
                <a:path h="173404" w="2272206">
                  <a:moveTo>
                    <a:pt x="69098" y="0"/>
                  </a:moveTo>
                  <a:lnTo>
                    <a:pt x="2203109" y="0"/>
                  </a:lnTo>
                  <a:cubicBezTo>
                    <a:pt x="2241270" y="0"/>
                    <a:pt x="2272206" y="30936"/>
                    <a:pt x="2272206" y="69098"/>
                  </a:cubicBezTo>
                  <a:lnTo>
                    <a:pt x="2272206" y="104306"/>
                  </a:lnTo>
                  <a:cubicBezTo>
                    <a:pt x="2272206" y="142468"/>
                    <a:pt x="2241270" y="173404"/>
                    <a:pt x="2203109" y="173404"/>
                  </a:cubicBezTo>
                  <a:lnTo>
                    <a:pt x="69098" y="173404"/>
                  </a:lnTo>
                  <a:cubicBezTo>
                    <a:pt x="30936" y="173404"/>
                    <a:pt x="0" y="142468"/>
                    <a:pt x="0" y="104306"/>
                  </a:cubicBezTo>
                  <a:lnTo>
                    <a:pt x="0" y="69098"/>
                  </a:lnTo>
                  <a:cubicBezTo>
                    <a:pt x="0" y="30936"/>
                    <a:pt x="30936" y="0"/>
                    <a:pt x="69098" y="0"/>
                  </a:cubicBezTo>
                  <a:close/>
                </a:path>
              </a:pathLst>
            </a:custGeom>
            <a:solidFill>
              <a:srgbClr val="C8CFD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272207" cy="240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3027933"/>
            <a:ext cx="651057" cy="651057"/>
          </a:xfrm>
          <a:custGeom>
            <a:avLst/>
            <a:gdLst/>
            <a:ahLst/>
            <a:cxnLst/>
            <a:rect r="r" b="b" t="t" l="l"/>
            <a:pathLst>
              <a:path h="651057" w="651057">
                <a:moveTo>
                  <a:pt x="0" y="0"/>
                </a:moveTo>
                <a:lnTo>
                  <a:pt x="651057" y="0"/>
                </a:lnTo>
                <a:lnTo>
                  <a:pt x="651057" y="651057"/>
                </a:lnTo>
                <a:lnTo>
                  <a:pt x="0" y="651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938192" y="3573806"/>
            <a:ext cx="9861859" cy="5684494"/>
          </a:xfrm>
          <a:custGeom>
            <a:avLst/>
            <a:gdLst/>
            <a:ahLst/>
            <a:cxnLst/>
            <a:rect r="r" b="b" t="t" l="l"/>
            <a:pathLst>
              <a:path h="5684494" w="9861859">
                <a:moveTo>
                  <a:pt x="0" y="0"/>
                </a:moveTo>
                <a:lnTo>
                  <a:pt x="9861859" y="0"/>
                </a:lnTo>
                <a:lnTo>
                  <a:pt x="9861859" y="5684494"/>
                </a:lnTo>
                <a:lnTo>
                  <a:pt x="0" y="56844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14375" y="3983355"/>
            <a:ext cx="7117747" cy="527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Discusión: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616D69"/>
                </a:solidFill>
                <a:latin typeface="Neo Tech"/>
                <a:ea typeface="Neo Tech"/>
                <a:cs typeface="Neo Tech"/>
                <a:sym typeface="Neo Tech"/>
              </a:rPr>
              <a:t>El enfoque imperativo es directo y a menudo un poco más rápido por la mutación directa en la memoria.</a:t>
            </a:r>
          </a:p>
          <a:p>
            <a:pPr algn="l">
              <a:lnSpc>
                <a:spcPts val="3779"/>
              </a:lnSpc>
            </a:pP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616D69"/>
                </a:solidFill>
                <a:latin typeface="Neo Tech"/>
                <a:ea typeface="Neo Tech"/>
                <a:cs typeface="Neo Tech"/>
                <a:sym typeface="Neo Tech"/>
              </a:rPr>
              <a:t>El enfoque funcional prioriza la inmutabilidad, lo que mejora la depuración y la claridad de cada paso, a costa de un ligero mayor consumo de memoria y tiempo por la creación de nuevas listas.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959967" y="485564"/>
            <a:ext cx="7184033" cy="153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RESULTADOS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59967" y="3018816"/>
            <a:ext cx="6636096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b="true" sz="2899" i="true">
                <a:solidFill>
                  <a:srgbClr val="616D69"/>
                </a:solidFill>
                <a:latin typeface="Neo Tech Bold Italics"/>
                <a:ea typeface="Neo Tech Bold Italics"/>
                <a:cs typeface="Neo Tech Bold Italics"/>
                <a:sym typeface="Neo Tech Bold Italics"/>
              </a:rPr>
              <a:t>ORDENAMIENTO POR BURBUJA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636837" y="839778"/>
            <a:ext cx="1567999" cy="784273"/>
          </a:xfrm>
          <a:custGeom>
            <a:avLst/>
            <a:gdLst/>
            <a:ahLst/>
            <a:cxnLst/>
            <a:rect r="r" b="b" t="t" l="l"/>
            <a:pathLst>
              <a:path h="784273" w="1567999">
                <a:moveTo>
                  <a:pt x="0" y="0"/>
                </a:moveTo>
                <a:lnTo>
                  <a:pt x="1567999" y="0"/>
                </a:lnTo>
                <a:lnTo>
                  <a:pt x="1567999" y="784273"/>
                </a:lnTo>
                <a:lnTo>
                  <a:pt x="0" y="784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262874" y="573522"/>
            <a:ext cx="11420852" cy="1316784"/>
            <a:chOff x="0" y="0"/>
            <a:chExt cx="3007961" cy="346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07961" cy="346807"/>
            </a:xfrm>
            <a:custGeom>
              <a:avLst/>
              <a:gdLst/>
              <a:ahLst/>
              <a:cxnLst/>
              <a:rect r="r" b="b" t="t" l="l"/>
              <a:pathLst>
                <a:path h="346807" w="3007961">
                  <a:moveTo>
                    <a:pt x="52196" y="0"/>
                  </a:moveTo>
                  <a:lnTo>
                    <a:pt x="2955765" y="0"/>
                  </a:lnTo>
                  <a:cubicBezTo>
                    <a:pt x="2969608" y="0"/>
                    <a:pt x="2982884" y="5499"/>
                    <a:pt x="2992673" y="15288"/>
                  </a:cubicBezTo>
                  <a:cubicBezTo>
                    <a:pt x="3002462" y="25077"/>
                    <a:pt x="3007961" y="38353"/>
                    <a:pt x="3007961" y="52196"/>
                  </a:cubicBezTo>
                  <a:lnTo>
                    <a:pt x="3007961" y="294611"/>
                  </a:lnTo>
                  <a:cubicBezTo>
                    <a:pt x="3007961" y="323438"/>
                    <a:pt x="2984592" y="346807"/>
                    <a:pt x="2955765" y="346807"/>
                  </a:cubicBezTo>
                  <a:lnTo>
                    <a:pt x="52196" y="346807"/>
                  </a:lnTo>
                  <a:cubicBezTo>
                    <a:pt x="38353" y="346807"/>
                    <a:pt x="25077" y="341308"/>
                    <a:pt x="15288" y="331519"/>
                  </a:cubicBezTo>
                  <a:cubicBezTo>
                    <a:pt x="5499" y="321731"/>
                    <a:pt x="0" y="308454"/>
                    <a:pt x="0" y="294611"/>
                  </a:cubicBezTo>
                  <a:lnTo>
                    <a:pt x="0" y="52196"/>
                  </a:lnTo>
                  <a:cubicBezTo>
                    <a:pt x="0" y="23369"/>
                    <a:pt x="23369" y="0"/>
                    <a:pt x="52196" y="0"/>
                  </a:cubicBezTo>
                  <a:close/>
                </a:path>
              </a:pathLst>
            </a:custGeom>
            <a:solidFill>
              <a:srgbClr val="919F8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007961" cy="413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336652" y="400050"/>
            <a:ext cx="8627284" cy="658392"/>
            <a:chOff x="0" y="0"/>
            <a:chExt cx="2272207" cy="1734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2206" cy="173404"/>
            </a:xfrm>
            <a:custGeom>
              <a:avLst/>
              <a:gdLst/>
              <a:ahLst/>
              <a:cxnLst/>
              <a:rect r="r" b="b" t="t" l="l"/>
              <a:pathLst>
                <a:path h="173404" w="2272206">
                  <a:moveTo>
                    <a:pt x="69098" y="0"/>
                  </a:moveTo>
                  <a:lnTo>
                    <a:pt x="2203109" y="0"/>
                  </a:lnTo>
                  <a:cubicBezTo>
                    <a:pt x="2241270" y="0"/>
                    <a:pt x="2272206" y="30936"/>
                    <a:pt x="2272206" y="69098"/>
                  </a:cubicBezTo>
                  <a:lnTo>
                    <a:pt x="2272206" y="104306"/>
                  </a:lnTo>
                  <a:cubicBezTo>
                    <a:pt x="2272206" y="142468"/>
                    <a:pt x="2241270" y="173404"/>
                    <a:pt x="2203109" y="173404"/>
                  </a:cubicBezTo>
                  <a:lnTo>
                    <a:pt x="69098" y="173404"/>
                  </a:lnTo>
                  <a:cubicBezTo>
                    <a:pt x="30936" y="173404"/>
                    <a:pt x="0" y="142468"/>
                    <a:pt x="0" y="104306"/>
                  </a:cubicBezTo>
                  <a:lnTo>
                    <a:pt x="0" y="69098"/>
                  </a:lnTo>
                  <a:cubicBezTo>
                    <a:pt x="0" y="30936"/>
                    <a:pt x="30936" y="0"/>
                    <a:pt x="69098" y="0"/>
                  </a:cubicBezTo>
                  <a:close/>
                </a:path>
              </a:pathLst>
            </a:custGeom>
            <a:solidFill>
              <a:srgbClr val="C8CFD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272207" cy="240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3027933"/>
            <a:ext cx="651057" cy="651057"/>
          </a:xfrm>
          <a:custGeom>
            <a:avLst/>
            <a:gdLst/>
            <a:ahLst/>
            <a:cxnLst/>
            <a:rect r="r" b="b" t="t" l="l"/>
            <a:pathLst>
              <a:path h="651057" w="651057">
                <a:moveTo>
                  <a:pt x="0" y="0"/>
                </a:moveTo>
                <a:lnTo>
                  <a:pt x="651057" y="0"/>
                </a:lnTo>
                <a:lnTo>
                  <a:pt x="651057" y="651057"/>
                </a:lnTo>
                <a:lnTo>
                  <a:pt x="0" y="651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4472305"/>
            <a:ext cx="8891099" cy="4153079"/>
          </a:xfrm>
          <a:custGeom>
            <a:avLst/>
            <a:gdLst/>
            <a:ahLst/>
            <a:cxnLst/>
            <a:rect r="r" b="b" t="t" l="l"/>
            <a:pathLst>
              <a:path h="4153079" w="8891099">
                <a:moveTo>
                  <a:pt x="0" y="0"/>
                </a:moveTo>
                <a:lnTo>
                  <a:pt x="8891099" y="0"/>
                </a:lnTo>
                <a:lnTo>
                  <a:pt x="8891099" y="4153079"/>
                </a:lnTo>
                <a:lnTo>
                  <a:pt x="0" y="41530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59967" y="485564"/>
            <a:ext cx="7184033" cy="153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RESULTADOS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59967" y="3018816"/>
            <a:ext cx="7302906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b="true" sz="2899" i="true">
                <a:solidFill>
                  <a:srgbClr val="616D69"/>
                </a:solidFill>
                <a:latin typeface="Neo Tech Bold Italics"/>
                <a:ea typeface="Neo Tech Bold Italics"/>
                <a:cs typeface="Neo Tech Bold Italics"/>
                <a:sym typeface="Neo Tech Bold Italics"/>
              </a:rPr>
              <a:t>ALGORITMO RECURSIVO DE FIBONACCI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890947"/>
            <a:ext cx="7717822" cy="622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Discusión: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616D69"/>
                </a:solidFill>
                <a:latin typeface="Neo Tech"/>
                <a:ea typeface="Neo Tech"/>
                <a:cs typeface="Neo Tech"/>
                <a:sym typeface="Neo Tech"/>
              </a:rPr>
              <a:t>Para secuencias largas, el enfoque imperativo es mucho más eficiente en tiempo y memoria, ya que evita la recursión profunda y la creación constante de nuevas estructuras.</a:t>
            </a:r>
          </a:p>
          <a:p>
            <a:pPr algn="l">
              <a:lnSpc>
                <a:spcPts val="3779"/>
              </a:lnSpc>
            </a:pP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616D69"/>
                </a:solidFill>
                <a:latin typeface="Neo Tech"/>
                <a:ea typeface="Neo Tech"/>
                <a:cs typeface="Neo Tech"/>
                <a:sym typeface="Neo Tech"/>
              </a:rPr>
              <a:t>El enfoque funcional es más elegante y fiel a la definición matemática recursiva de Fibonacci, pero sufre de un alto costo computacional (rendimiento y memoria) para números grandes debido a las múltiples llamadas recursivas y la inmutabilidad.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636837" y="839778"/>
            <a:ext cx="1567999" cy="784273"/>
          </a:xfrm>
          <a:custGeom>
            <a:avLst/>
            <a:gdLst/>
            <a:ahLst/>
            <a:cxnLst/>
            <a:rect r="r" b="b" t="t" l="l"/>
            <a:pathLst>
              <a:path h="784273" w="1567999">
                <a:moveTo>
                  <a:pt x="0" y="0"/>
                </a:moveTo>
                <a:lnTo>
                  <a:pt x="1567999" y="0"/>
                </a:lnTo>
                <a:lnTo>
                  <a:pt x="1567999" y="784273"/>
                </a:lnTo>
                <a:lnTo>
                  <a:pt x="0" y="784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262874" y="573522"/>
            <a:ext cx="11420852" cy="1316784"/>
            <a:chOff x="0" y="0"/>
            <a:chExt cx="3007961" cy="346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07961" cy="346807"/>
            </a:xfrm>
            <a:custGeom>
              <a:avLst/>
              <a:gdLst/>
              <a:ahLst/>
              <a:cxnLst/>
              <a:rect r="r" b="b" t="t" l="l"/>
              <a:pathLst>
                <a:path h="346807" w="3007961">
                  <a:moveTo>
                    <a:pt x="52196" y="0"/>
                  </a:moveTo>
                  <a:lnTo>
                    <a:pt x="2955765" y="0"/>
                  </a:lnTo>
                  <a:cubicBezTo>
                    <a:pt x="2969608" y="0"/>
                    <a:pt x="2982884" y="5499"/>
                    <a:pt x="2992673" y="15288"/>
                  </a:cubicBezTo>
                  <a:cubicBezTo>
                    <a:pt x="3002462" y="25077"/>
                    <a:pt x="3007961" y="38353"/>
                    <a:pt x="3007961" y="52196"/>
                  </a:cubicBezTo>
                  <a:lnTo>
                    <a:pt x="3007961" y="294611"/>
                  </a:lnTo>
                  <a:cubicBezTo>
                    <a:pt x="3007961" y="323438"/>
                    <a:pt x="2984592" y="346807"/>
                    <a:pt x="2955765" y="346807"/>
                  </a:cubicBezTo>
                  <a:lnTo>
                    <a:pt x="52196" y="346807"/>
                  </a:lnTo>
                  <a:cubicBezTo>
                    <a:pt x="38353" y="346807"/>
                    <a:pt x="25077" y="341308"/>
                    <a:pt x="15288" y="331519"/>
                  </a:cubicBezTo>
                  <a:cubicBezTo>
                    <a:pt x="5499" y="321731"/>
                    <a:pt x="0" y="308454"/>
                    <a:pt x="0" y="294611"/>
                  </a:cubicBezTo>
                  <a:lnTo>
                    <a:pt x="0" y="52196"/>
                  </a:lnTo>
                  <a:cubicBezTo>
                    <a:pt x="0" y="23369"/>
                    <a:pt x="23369" y="0"/>
                    <a:pt x="52196" y="0"/>
                  </a:cubicBezTo>
                  <a:close/>
                </a:path>
              </a:pathLst>
            </a:custGeom>
            <a:solidFill>
              <a:srgbClr val="919F8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007961" cy="413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336652" y="400050"/>
            <a:ext cx="8627284" cy="658392"/>
            <a:chOff x="0" y="0"/>
            <a:chExt cx="2272207" cy="1734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2206" cy="173404"/>
            </a:xfrm>
            <a:custGeom>
              <a:avLst/>
              <a:gdLst/>
              <a:ahLst/>
              <a:cxnLst/>
              <a:rect r="r" b="b" t="t" l="l"/>
              <a:pathLst>
                <a:path h="173404" w="2272206">
                  <a:moveTo>
                    <a:pt x="69098" y="0"/>
                  </a:moveTo>
                  <a:lnTo>
                    <a:pt x="2203109" y="0"/>
                  </a:lnTo>
                  <a:cubicBezTo>
                    <a:pt x="2241270" y="0"/>
                    <a:pt x="2272206" y="30936"/>
                    <a:pt x="2272206" y="69098"/>
                  </a:cubicBezTo>
                  <a:lnTo>
                    <a:pt x="2272206" y="104306"/>
                  </a:lnTo>
                  <a:cubicBezTo>
                    <a:pt x="2272206" y="142468"/>
                    <a:pt x="2241270" y="173404"/>
                    <a:pt x="2203109" y="173404"/>
                  </a:cubicBezTo>
                  <a:lnTo>
                    <a:pt x="69098" y="173404"/>
                  </a:lnTo>
                  <a:cubicBezTo>
                    <a:pt x="30936" y="173404"/>
                    <a:pt x="0" y="142468"/>
                    <a:pt x="0" y="104306"/>
                  </a:cubicBezTo>
                  <a:lnTo>
                    <a:pt x="0" y="69098"/>
                  </a:lnTo>
                  <a:cubicBezTo>
                    <a:pt x="0" y="30936"/>
                    <a:pt x="30936" y="0"/>
                    <a:pt x="69098" y="0"/>
                  </a:cubicBezTo>
                  <a:close/>
                </a:path>
              </a:pathLst>
            </a:custGeom>
            <a:solidFill>
              <a:srgbClr val="C8CFD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272207" cy="240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4424439"/>
            <a:ext cx="6105838" cy="4328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Discusión:</a:t>
            </a:r>
          </a:p>
          <a:p>
            <a:pPr algn="l" marL="582930" indent="-291465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616D69"/>
                </a:solidFill>
                <a:latin typeface="Neo Tech"/>
                <a:ea typeface="Neo Tech"/>
                <a:cs typeface="Neo Tech"/>
                <a:sym typeface="Neo Tech"/>
              </a:rPr>
              <a:t>E</a:t>
            </a:r>
            <a:r>
              <a:rPr lang="en-US" sz="2700" strike="noStrike" u="none">
                <a:solidFill>
                  <a:srgbClr val="616D69"/>
                </a:solidFill>
                <a:latin typeface="Neo Tech"/>
                <a:ea typeface="Neo Tech"/>
                <a:cs typeface="Neo Tech"/>
                <a:sym typeface="Neo Tech"/>
              </a:rPr>
              <a:t>l enfoque funcional superó en legibilidad y LOC, mientras que el imperativo fue más eficiente en tiempo de ejecución.</a:t>
            </a:r>
          </a:p>
          <a:p>
            <a:pPr algn="l" marL="582930" indent="-291465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700" strike="noStrike" u="none">
                <a:solidFill>
                  <a:srgbClr val="616D69"/>
                </a:solidFill>
                <a:latin typeface="Neo Tech"/>
                <a:ea typeface="Neo Tech"/>
                <a:cs typeface="Neo Tech"/>
                <a:sym typeface="Neo Tech"/>
              </a:rPr>
              <a:t>Para depuración, la versión funcional podría permitir el aislamiento de errores gracias a la inmutabilidad.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3027933"/>
            <a:ext cx="651057" cy="651057"/>
          </a:xfrm>
          <a:custGeom>
            <a:avLst/>
            <a:gdLst/>
            <a:ahLst/>
            <a:cxnLst/>
            <a:rect r="r" b="b" t="t" l="l"/>
            <a:pathLst>
              <a:path h="651057" w="651057">
                <a:moveTo>
                  <a:pt x="0" y="0"/>
                </a:moveTo>
                <a:lnTo>
                  <a:pt x="651057" y="0"/>
                </a:lnTo>
                <a:lnTo>
                  <a:pt x="651057" y="651057"/>
                </a:lnTo>
                <a:lnTo>
                  <a:pt x="0" y="651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59967" y="485564"/>
            <a:ext cx="7184033" cy="153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RESULTADOS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59967" y="3018816"/>
            <a:ext cx="5823034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b="true" sz="2899" i="true">
                <a:solidFill>
                  <a:srgbClr val="616D69"/>
                </a:solidFill>
                <a:latin typeface="Neo Tech Bold Italics"/>
                <a:ea typeface="Neo Tech Bold Italics"/>
                <a:cs typeface="Neo Tech Bold Italics"/>
                <a:sym typeface="Neo Tech Bold Italics"/>
              </a:rPr>
              <a:t>PROBLEMA DE LAS N REINAS</a:t>
            </a:r>
          </a:p>
        </p:txBody>
      </p:sp>
      <p:graphicFrame>
        <p:nvGraphicFramePr>
          <p:cNvPr name="Object 13" id="13"/>
          <p:cNvGraphicFramePr/>
          <p:nvPr/>
        </p:nvGraphicFramePr>
        <p:xfrm>
          <a:off x="7783001" y="3285516"/>
          <a:ext cx="3771900" cy="2514600"/>
        </p:xfrm>
        <a:graphic>
          <a:graphicData uri="http://schemas.openxmlformats.org/presentationml/2006/ole">
            <p:oleObj imgW="4521200" imgH="32639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636837" y="839778"/>
            <a:ext cx="1567999" cy="784273"/>
          </a:xfrm>
          <a:custGeom>
            <a:avLst/>
            <a:gdLst/>
            <a:ahLst/>
            <a:cxnLst/>
            <a:rect r="r" b="b" t="t" l="l"/>
            <a:pathLst>
              <a:path h="784273" w="1567999">
                <a:moveTo>
                  <a:pt x="0" y="0"/>
                </a:moveTo>
                <a:lnTo>
                  <a:pt x="1567999" y="0"/>
                </a:lnTo>
                <a:lnTo>
                  <a:pt x="1567999" y="784273"/>
                </a:lnTo>
                <a:lnTo>
                  <a:pt x="0" y="784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262874" y="573522"/>
            <a:ext cx="11420852" cy="1316784"/>
            <a:chOff x="0" y="0"/>
            <a:chExt cx="3007961" cy="346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07961" cy="346807"/>
            </a:xfrm>
            <a:custGeom>
              <a:avLst/>
              <a:gdLst/>
              <a:ahLst/>
              <a:cxnLst/>
              <a:rect r="r" b="b" t="t" l="l"/>
              <a:pathLst>
                <a:path h="346807" w="3007961">
                  <a:moveTo>
                    <a:pt x="52196" y="0"/>
                  </a:moveTo>
                  <a:lnTo>
                    <a:pt x="2955765" y="0"/>
                  </a:lnTo>
                  <a:cubicBezTo>
                    <a:pt x="2969608" y="0"/>
                    <a:pt x="2982884" y="5499"/>
                    <a:pt x="2992673" y="15288"/>
                  </a:cubicBezTo>
                  <a:cubicBezTo>
                    <a:pt x="3002462" y="25077"/>
                    <a:pt x="3007961" y="38353"/>
                    <a:pt x="3007961" y="52196"/>
                  </a:cubicBezTo>
                  <a:lnTo>
                    <a:pt x="3007961" y="294611"/>
                  </a:lnTo>
                  <a:cubicBezTo>
                    <a:pt x="3007961" y="323438"/>
                    <a:pt x="2984592" y="346807"/>
                    <a:pt x="2955765" y="346807"/>
                  </a:cubicBezTo>
                  <a:lnTo>
                    <a:pt x="52196" y="346807"/>
                  </a:lnTo>
                  <a:cubicBezTo>
                    <a:pt x="38353" y="346807"/>
                    <a:pt x="25077" y="341308"/>
                    <a:pt x="15288" y="331519"/>
                  </a:cubicBezTo>
                  <a:cubicBezTo>
                    <a:pt x="5499" y="321731"/>
                    <a:pt x="0" y="308454"/>
                    <a:pt x="0" y="294611"/>
                  </a:cubicBezTo>
                  <a:lnTo>
                    <a:pt x="0" y="52196"/>
                  </a:lnTo>
                  <a:cubicBezTo>
                    <a:pt x="0" y="23369"/>
                    <a:pt x="23369" y="0"/>
                    <a:pt x="52196" y="0"/>
                  </a:cubicBezTo>
                  <a:close/>
                </a:path>
              </a:pathLst>
            </a:custGeom>
            <a:solidFill>
              <a:srgbClr val="919F8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007961" cy="413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336652" y="400050"/>
            <a:ext cx="8627284" cy="658392"/>
            <a:chOff x="0" y="0"/>
            <a:chExt cx="2272207" cy="1734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2206" cy="173404"/>
            </a:xfrm>
            <a:custGeom>
              <a:avLst/>
              <a:gdLst/>
              <a:ahLst/>
              <a:cxnLst/>
              <a:rect r="r" b="b" t="t" l="l"/>
              <a:pathLst>
                <a:path h="173404" w="2272206">
                  <a:moveTo>
                    <a:pt x="69098" y="0"/>
                  </a:moveTo>
                  <a:lnTo>
                    <a:pt x="2203109" y="0"/>
                  </a:lnTo>
                  <a:cubicBezTo>
                    <a:pt x="2241270" y="0"/>
                    <a:pt x="2272206" y="30936"/>
                    <a:pt x="2272206" y="69098"/>
                  </a:cubicBezTo>
                  <a:lnTo>
                    <a:pt x="2272206" y="104306"/>
                  </a:lnTo>
                  <a:cubicBezTo>
                    <a:pt x="2272206" y="142468"/>
                    <a:pt x="2241270" y="173404"/>
                    <a:pt x="2203109" y="173404"/>
                  </a:cubicBezTo>
                  <a:lnTo>
                    <a:pt x="69098" y="173404"/>
                  </a:lnTo>
                  <a:cubicBezTo>
                    <a:pt x="30936" y="173404"/>
                    <a:pt x="0" y="142468"/>
                    <a:pt x="0" y="104306"/>
                  </a:cubicBezTo>
                  <a:lnTo>
                    <a:pt x="0" y="69098"/>
                  </a:lnTo>
                  <a:cubicBezTo>
                    <a:pt x="0" y="30936"/>
                    <a:pt x="30936" y="0"/>
                    <a:pt x="69098" y="0"/>
                  </a:cubicBezTo>
                  <a:close/>
                </a:path>
              </a:pathLst>
            </a:custGeom>
            <a:solidFill>
              <a:srgbClr val="C8CFD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272207" cy="240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3027933"/>
            <a:ext cx="651057" cy="651057"/>
          </a:xfrm>
          <a:custGeom>
            <a:avLst/>
            <a:gdLst/>
            <a:ahLst/>
            <a:cxnLst/>
            <a:rect r="r" b="b" t="t" l="l"/>
            <a:pathLst>
              <a:path h="651057" w="651057">
                <a:moveTo>
                  <a:pt x="0" y="0"/>
                </a:moveTo>
                <a:lnTo>
                  <a:pt x="651057" y="0"/>
                </a:lnTo>
                <a:lnTo>
                  <a:pt x="651057" y="651057"/>
                </a:lnTo>
                <a:lnTo>
                  <a:pt x="0" y="651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59967" y="485564"/>
            <a:ext cx="7184033" cy="153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RESULTADOS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59967" y="3018816"/>
            <a:ext cx="5823034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b="true" sz="2899" i="true">
                <a:solidFill>
                  <a:srgbClr val="616D69"/>
                </a:solidFill>
                <a:latin typeface="Neo Tech Bold Italics"/>
                <a:ea typeface="Neo Tech Bold Italics"/>
                <a:cs typeface="Neo Tech Bold Italics"/>
                <a:sym typeface="Neo Tech Bold Italics"/>
              </a:rPr>
              <a:t>PROBLEMA SUDOKU</a:t>
            </a:r>
          </a:p>
        </p:txBody>
      </p:sp>
      <p:graphicFrame>
        <p:nvGraphicFramePr>
          <p:cNvPr name="Object 12" id="12"/>
          <p:cNvGraphicFramePr/>
          <p:nvPr/>
        </p:nvGraphicFramePr>
        <p:xfrm>
          <a:off x="7783001" y="3266466"/>
          <a:ext cx="3771900" cy="2514600"/>
        </p:xfrm>
        <a:graphic>
          <a:graphicData uri="http://schemas.openxmlformats.org/presentationml/2006/ole">
            <p:oleObj imgW="4521200" imgH="32639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1028700" y="3925062"/>
            <a:ext cx="6105838" cy="575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Discusión:</a:t>
            </a:r>
          </a:p>
          <a:p>
            <a:pPr algn="l" marL="582930" indent="-291465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616D69"/>
                </a:solidFill>
                <a:latin typeface="Neo Tech"/>
                <a:ea typeface="Neo Tech"/>
                <a:cs typeface="Neo Tech"/>
                <a:sym typeface="Neo Tech"/>
              </a:rPr>
              <a:t>E</a:t>
            </a:r>
            <a:r>
              <a:rPr lang="en-US" sz="2700" strike="noStrike" u="none">
                <a:solidFill>
                  <a:srgbClr val="616D69"/>
                </a:solidFill>
                <a:latin typeface="Neo Tech"/>
                <a:ea typeface="Neo Tech"/>
                <a:cs typeface="Neo Tech"/>
                <a:sym typeface="Neo Tech"/>
              </a:rPr>
              <a:t>l enfoque funcional fue más claro y fácil de mantener, mientras que el imperativo fue más rápido en ejecución.</a:t>
            </a:r>
          </a:p>
          <a:p>
            <a:pPr algn="l" marL="582930" indent="-291465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700" strike="noStrike" u="none">
                <a:solidFill>
                  <a:srgbClr val="616D69"/>
                </a:solidFill>
                <a:latin typeface="Neo Tech"/>
                <a:ea typeface="Neo Tech"/>
                <a:cs typeface="Neo Tech"/>
                <a:sym typeface="Neo Tech"/>
              </a:rPr>
              <a:t>L</a:t>
            </a:r>
            <a:r>
              <a:rPr lang="en-US" sz="2700" strike="noStrike" u="none">
                <a:solidFill>
                  <a:srgbClr val="616D69"/>
                </a:solidFill>
                <a:latin typeface="Neo Tech"/>
                <a:ea typeface="Neo Tech"/>
                <a:cs typeface="Neo Tech"/>
                <a:sym typeface="Neo Tech"/>
              </a:rPr>
              <a:t>a inmutabilidad del funcional facilitó la depuración, aunque usó más memoria.</a:t>
            </a:r>
          </a:p>
          <a:p>
            <a:pPr algn="l" marL="582930" indent="-291465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700" strike="noStrike" u="none">
                <a:solidFill>
                  <a:srgbClr val="616D69"/>
                </a:solidFill>
                <a:latin typeface="Neo Tech"/>
                <a:ea typeface="Neo Tech"/>
                <a:cs typeface="Neo Tech"/>
                <a:sym typeface="Neo Tech"/>
              </a:rPr>
              <a:t>Ambos resolvieron correctamente el problema, destacando que la elección depende del contexto: claridad o eficiencia.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1575" y="4903005"/>
            <a:ext cx="6667500" cy="625209"/>
            <a:chOff x="0" y="0"/>
            <a:chExt cx="8890000" cy="833612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0" y="0"/>
              <a:ext cx="751522" cy="751522"/>
            </a:xfrm>
            <a:custGeom>
              <a:avLst/>
              <a:gdLst/>
              <a:ahLst/>
              <a:cxnLst/>
              <a:rect r="r" b="b" t="t" l="l"/>
              <a:pathLst>
                <a:path h="751522" w="751522">
                  <a:moveTo>
                    <a:pt x="0" y="0"/>
                  </a:moveTo>
                  <a:lnTo>
                    <a:pt x="751522" y="0"/>
                  </a:lnTo>
                  <a:lnTo>
                    <a:pt x="751522" y="751522"/>
                  </a:lnTo>
                  <a:lnTo>
                    <a:pt x="0" y="751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993206" y="5890"/>
              <a:ext cx="7896794" cy="827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55"/>
                </a:lnSpc>
              </a:pPr>
              <a:r>
                <a:rPr lang="en-US" sz="3712" b="true">
                  <a:solidFill>
                    <a:srgbClr val="616D69"/>
                  </a:solidFill>
                  <a:latin typeface="Neo Tech Bold"/>
                  <a:ea typeface="Neo Tech Bold"/>
                  <a:cs typeface="Neo Tech Bold"/>
                  <a:sym typeface="Neo Tech Bold"/>
                </a:rPr>
                <a:t>1. INTRODUCCIÓN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1575" y="6146367"/>
            <a:ext cx="6667500" cy="625209"/>
            <a:chOff x="0" y="0"/>
            <a:chExt cx="8890000" cy="833612"/>
          </a:xfrm>
        </p:grpSpPr>
        <p:sp>
          <p:nvSpPr>
            <p:cNvPr name="Freeform 6" id="6"/>
            <p:cNvSpPr/>
            <p:nvPr/>
          </p:nvSpPr>
          <p:spPr>
            <a:xfrm flipH="false" flipV="false" rot="5400000">
              <a:off x="0" y="0"/>
              <a:ext cx="751522" cy="751522"/>
            </a:xfrm>
            <a:custGeom>
              <a:avLst/>
              <a:gdLst/>
              <a:ahLst/>
              <a:cxnLst/>
              <a:rect r="r" b="b" t="t" l="l"/>
              <a:pathLst>
                <a:path h="751522" w="751522">
                  <a:moveTo>
                    <a:pt x="0" y="0"/>
                  </a:moveTo>
                  <a:lnTo>
                    <a:pt x="751522" y="0"/>
                  </a:lnTo>
                  <a:lnTo>
                    <a:pt x="751522" y="751522"/>
                  </a:lnTo>
                  <a:lnTo>
                    <a:pt x="0" y="751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993206" y="5890"/>
              <a:ext cx="7896794" cy="827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55"/>
                </a:lnSpc>
              </a:pPr>
              <a:r>
                <a:rPr lang="en-US" sz="3712" b="true">
                  <a:solidFill>
                    <a:srgbClr val="616D69"/>
                  </a:solidFill>
                  <a:latin typeface="Neo Tech Bold"/>
                  <a:ea typeface="Neo Tech Bold"/>
                  <a:cs typeface="Neo Tech Bold"/>
                  <a:sym typeface="Neo Tech Bold"/>
                </a:rPr>
                <a:t>2. OBJETIVOS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71575" y="7389729"/>
            <a:ext cx="6667500" cy="625209"/>
            <a:chOff x="0" y="0"/>
            <a:chExt cx="8890000" cy="833612"/>
          </a:xfrm>
        </p:grpSpPr>
        <p:sp>
          <p:nvSpPr>
            <p:cNvPr name="Freeform 9" id="9"/>
            <p:cNvSpPr/>
            <p:nvPr/>
          </p:nvSpPr>
          <p:spPr>
            <a:xfrm flipH="false" flipV="false" rot="5400000">
              <a:off x="0" y="0"/>
              <a:ext cx="751522" cy="751522"/>
            </a:xfrm>
            <a:custGeom>
              <a:avLst/>
              <a:gdLst/>
              <a:ahLst/>
              <a:cxnLst/>
              <a:rect r="r" b="b" t="t" l="l"/>
              <a:pathLst>
                <a:path h="751522" w="751522">
                  <a:moveTo>
                    <a:pt x="0" y="0"/>
                  </a:moveTo>
                  <a:lnTo>
                    <a:pt x="751522" y="0"/>
                  </a:lnTo>
                  <a:lnTo>
                    <a:pt x="751522" y="751522"/>
                  </a:lnTo>
                  <a:lnTo>
                    <a:pt x="0" y="751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993206" y="5890"/>
              <a:ext cx="7896794" cy="827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55"/>
                </a:lnSpc>
              </a:pPr>
              <a:r>
                <a:rPr lang="en-US" sz="3712" b="true">
                  <a:solidFill>
                    <a:srgbClr val="616D69"/>
                  </a:solidFill>
                  <a:latin typeface="Neo Tech Bold"/>
                  <a:ea typeface="Neo Tech Bold"/>
                  <a:cs typeface="Neo Tech Bold"/>
                  <a:sym typeface="Neo Tech Bold"/>
                </a:rPr>
                <a:t>3. METODOLOGÍA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065474" y="4903005"/>
            <a:ext cx="7308126" cy="625209"/>
            <a:chOff x="0" y="0"/>
            <a:chExt cx="9744168" cy="833612"/>
          </a:xfrm>
        </p:grpSpPr>
        <p:sp>
          <p:nvSpPr>
            <p:cNvPr name="Freeform 12" id="12"/>
            <p:cNvSpPr/>
            <p:nvPr/>
          </p:nvSpPr>
          <p:spPr>
            <a:xfrm flipH="false" flipV="false" rot="5400000">
              <a:off x="0" y="0"/>
              <a:ext cx="751522" cy="751522"/>
            </a:xfrm>
            <a:custGeom>
              <a:avLst/>
              <a:gdLst/>
              <a:ahLst/>
              <a:cxnLst/>
              <a:rect r="r" b="b" t="t" l="l"/>
              <a:pathLst>
                <a:path h="751522" w="751522">
                  <a:moveTo>
                    <a:pt x="0" y="0"/>
                  </a:moveTo>
                  <a:lnTo>
                    <a:pt x="751522" y="0"/>
                  </a:lnTo>
                  <a:lnTo>
                    <a:pt x="751522" y="751522"/>
                  </a:lnTo>
                  <a:lnTo>
                    <a:pt x="0" y="751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993206" y="5890"/>
              <a:ext cx="8750962" cy="827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55"/>
                </a:lnSpc>
              </a:pPr>
              <a:r>
                <a:rPr lang="en-US" sz="3712" b="true">
                  <a:solidFill>
                    <a:srgbClr val="616D69"/>
                  </a:solidFill>
                  <a:latin typeface="Neo Tech Bold"/>
                  <a:ea typeface="Neo Tech Bold"/>
                  <a:cs typeface="Neo Tech Bold"/>
                  <a:sym typeface="Neo Tech Bold"/>
                </a:rPr>
                <a:t>ANÁLISIS POR PARADIGMA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065474" y="6146367"/>
            <a:ext cx="6808902" cy="625209"/>
            <a:chOff x="0" y="0"/>
            <a:chExt cx="9078536" cy="833612"/>
          </a:xfrm>
        </p:grpSpPr>
        <p:sp>
          <p:nvSpPr>
            <p:cNvPr name="Freeform 15" id="15"/>
            <p:cNvSpPr/>
            <p:nvPr/>
          </p:nvSpPr>
          <p:spPr>
            <a:xfrm flipH="false" flipV="false" rot="5400000">
              <a:off x="0" y="0"/>
              <a:ext cx="751522" cy="751522"/>
            </a:xfrm>
            <a:custGeom>
              <a:avLst/>
              <a:gdLst/>
              <a:ahLst/>
              <a:cxnLst/>
              <a:rect r="r" b="b" t="t" l="l"/>
              <a:pathLst>
                <a:path h="751522" w="751522">
                  <a:moveTo>
                    <a:pt x="0" y="0"/>
                  </a:moveTo>
                  <a:lnTo>
                    <a:pt x="751522" y="0"/>
                  </a:lnTo>
                  <a:lnTo>
                    <a:pt x="751522" y="751522"/>
                  </a:lnTo>
                  <a:lnTo>
                    <a:pt x="0" y="751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993206" y="5890"/>
              <a:ext cx="8085330" cy="827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55"/>
                </a:lnSpc>
              </a:pPr>
              <a:r>
                <a:rPr lang="en-US" sz="3712" b="true">
                  <a:solidFill>
                    <a:srgbClr val="616D69"/>
                  </a:solidFill>
                  <a:latin typeface="Neo Tech Bold"/>
                  <a:ea typeface="Neo Tech Bold"/>
                  <a:cs typeface="Neo Tech Bold"/>
                  <a:sym typeface="Neo Tech Bold"/>
                </a:rPr>
                <a:t>RESULTADOS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065474" y="7389729"/>
            <a:ext cx="6808902" cy="625209"/>
            <a:chOff x="0" y="0"/>
            <a:chExt cx="9078536" cy="833612"/>
          </a:xfrm>
        </p:grpSpPr>
        <p:sp>
          <p:nvSpPr>
            <p:cNvPr name="Freeform 18" id="18"/>
            <p:cNvSpPr/>
            <p:nvPr/>
          </p:nvSpPr>
          <p:spPr>
            <a:xfrm flipH="false" flipV="false" rot="5400000">
              <a:off x="0" y="0"/>
              <a:ext cx="751522" cy="751522"/>
            </a:xfrm>
            <a:custGeom>
              <a:avLst/>
              <a:gdLst/>
              <a:ahLst/>
              <a:cxnLst/>
              <a:rect r="r" b="b" t="t" l="l"/>
              <a:pathLst>
                <a:path h="751522" w="751522">
                  <a:moveTo>
                    <a:pt x="0" y="0"/>
                  </a:moveTo>
                  <a:lnTo>
                    <a:pt x="751522" y="0"/>
                  </a:lnTo>
                  <a:lnTo>
                    <a:pt x="751522" y="751522"/>
                  </a:lnTo>
                  <a:lnTo>
                    <a:pt x="0" y="751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993206" y="5890"/>
              <a:ext cx="8085330" cy="827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55"/>
                </a:lnSpc>
              </a:pPr>
              <a:r>
                <a:rPr lang="en-US" sz="3712" b="true">
                  <a:solidFill>
                    <a:srgbClr val="616D69"/>
                  </a:solidFill>
                  <a:latin typeface="Neo Tech Bold"/>
                  <a:ea typeface="Neo Tech Bold"/>
                  <a:cs typeface="Neo Tech Bold"/>
                  <a:sym typeface="Neo Tech Bold"/>
                </a:rPr>
                <a:t>PÁGINA WEB INTERACTIVA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71575" y="8633091"/>
            <a:ext cx="8115300" cy="625209"/>
            <a:chOff x="0" y="0"/>
            <a:chExt cx="10820400" cy="833612"/>
          </a:xfrm>
        </p:grpSpPr>
        <p:sp>
          <p:nvSpPr>
            <p:cNvPr name="Freeform 21" id="21"/>
            <p:cNvSpPr/>
            <p:nvPr/>
          </p:nvSpPr>
          <p:spPr>
            <a:xfrm flipH="false" flipV="false" rot="5400000">
              <a:off x="0" y="0"/>
              <a:ext cx="751522" cy="751522"/>
            </a:xfrm>
            <a:custGeom>
              <a:avLst/>
              <a:gdLst/>
              <a:ahLst/>
              <a:cxnLst/>
              <a:rect r="r" b="b" t="t" l="l"/>
              <a:pathLst>
                <a:path h="751522" w="751522">
                  <a:moveTo>
                    <a:pt x="0" y="0"/>
                  </a:moveTo>
                  <a:lnTo>
                    <a:pt x="751522" y="0"/>
                  </a:lnTo>
                  <a:lnTo>
                    <a:pt x="751522" y="751522"/>
                  </a:lnTo>
                  <a:lnTo>
                    <a:pt x="0" y="751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993206" y="5890"/>
              <a:ext cx="9827194" cy="827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55"/>
                </a:lnSpc>
              </a:pPr>
              <a:r>
                <a:rPr lang="en-US" sz="3712" b="true">
                  <a:solidFill>
                    <a:srgbClr val="616D69"/>
                  </a:solidFill>
                  <a:latin typeface="Neo Tech Bold"/>
                  <a:ea typeface="Neo Tech Bold"/>
                  <a:cs typeface="Neo Tech Bold"/>
                  <a:sym typeface="Neo Tech Bold"/>
                </a:rPr>
                <a:t>4. ALGORITMOS SELECCIONADOS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065474" y="8633091"/>
            <a:ext cx="7058159" cy="625209"/>
            <a:chOff x="0" y="0"/>
            <a:chExt cx="9410879" cy="833612"/>
          </a:xfrm>
        </p:grpSpPr>
        <p:sp>
          <p:nvSpPr>
            <p:cNvPr name="Freeform 24" id="24"/>
            <p:cNvSpPr/>
            <p:nvPr/>
          </p:nvSpPr>
          <p:spPr>
            <a:xfrm flipH="false" flipV="false" rot="5400000">
              <a:off x="0" y="0"/>
              <a:ext cx="751522" cy="751522"/>
            </a:xfrm>
            <a:custGeom>
              <a:avLst/>
              <a:gdLst/>
              <a:ahLst/>
              <a:cxnLst/>
              <a:rect r="r" b="b" t="t" l="l"/>
              <a:pathLst>
                <a:path h="751522" w="751522">
                  <a:moveTo>
                    <a:pt x="0" y="0"/>
                  </a:moveTo>
                  <a:lnTo>
                    <a:pt x="751522" y="0"/>
                  </a:lnTo>
                  <a:lnTo>
                    <a:pt x="751522" y="751522"/>
                  </a:lnTo>
                  <a:lnTo>
                    <a:pt x="0" y="751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993206" y="5890"/>
              <a:ext cx="8417673" cy="827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55"/>
                </a:lnSpc>
              </a:pPr>
              <a:r>
                <a:rPr lang="en-US" sz="3712" b="true">
                  <a:solidFill>
                    <a:srgbClr val="616D69"/>
                  </a:solidFill>
                  <a:latin typeface="Neo Tech Bold"/>
                  <a:ea typeface="Neo Tech Bold"/>
                  <a:cs typeface="Neo Tech Bold"/>
                  <a:sym typeface="Neo Tech Bold"/>
                </a:rPr>
                <a:t>CONCLUSIONES GENERALES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-5400000">
            <a:off x="13780024" y="-2312059"/>
            <a:ext cx="2228639" cy="8910157"/>
          </a:xfrm>
          <a:custGeom>
            <a:avLst/>
            <a:gdLst/>
            <a:ahLst/>
            <a:cxnLst/>
            <a:rect r="r" b="b" t="t" l="l"/>
            <a:pathLst>
              <a:path h="8910157" w="2228639">
                <a:moveTo>
                  <a:pt x="0" y="0"/>
                </a:moveTo>
                <a:lnTo>
                  <a:pt x="2228639" y="0"/>
                </a:lnTo>
                <a:lnTo>
                  <a:pt x="2228639" y="8910157"/>
                </a:lnTo>
                <a:lnTo>
                  <a:pt x="0" y="8910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5400000">
            <a:off x="15201900" y="-1028700"/>
            <a:ext cx="2057400" cy="4114800"/>
          </a:xfrm>
          <a:custGeom>
            <a:avLst/>
            <a:gdLst/>
            <a:ahLst/>
            <a:cxnLst/>
            <a:rect r="r" b="b" t="t" l="l"/>
            <a:pathLst>
              <a:path h="4114800" w="2057400">
                <a:moveTo>
                  <a:pt x="0" y="0"/>
                </a:moveTo>
                <a:lnTo>
                  <a:pt x="2057400" y="0"/>
                </a:lnTo>
                <a:lnTo>
                  <a:pt x="2057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028700" y="961814"/>
            <a:ext cx="8115300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800"/>
              </a:lnSpc>
              <a:spcBef>
                <a:spcPct val="0"/>
              </a:spcBef>
            </a:pPr>
            <a:r>
              <a:rPr lang="en-US" b="true" sz="12000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ÍNDICE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12637" y="-2469123"/>
            <a:ext cx="21509303" cy="13681233"/>
            <a:chOff x="0" y="0"/>
            <a:chExt cx="28679071" cy="1824164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825536" y="509950"/>
              <a:ext cx="2493085" cy="2493085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FBD68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68074" lIns="68074" bIns="68074" rIns="68074"/>
              <a:lstStyle/>
              <a:p>
                <a:pPr algn="ctr">
                  <a:lnSpc>
                    <a:spcPts val="229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3332451" y="3003035"/>
              <a:ext cx="1844366" cy="1844366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19F88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68074" lIns="68074" bIns="68074" rIns="68074"/>
              <a:lstStyle/>
              <a:p>
                <a:pPr algn="ctr">
                  <a:lnSpc>
                    <a:spcPts val="229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332451" y="10482291"/>
              <a:ext cx="2493085" cy="2493085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19F88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68074" lIns="68074" bIns="68074" rIns="68074"/>
              <a:lstStyle/>
              <a:p>
                <a:pPr algn="ctr">
                  <a:lnSpc>
                    <a:spcPts val="229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5984799" y="11266229"/>
              <a:ext cx="1457874" cy="1457874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CFD7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68074" lIns="68074" bIns="68074" rIns="68074"/>
              <a:lstStyle/>
              <a:p>
                <a:pPr algn="ctr">
                  <a:lnSpc>
                    <a:spcPts val="229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825536" y="12975376"/>
              <a:ext cx="2493085" cy="2493085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FBD68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68074" lIns="68074" bIns="68074" rIns="68074"/>
              <a:lstStyle/>
              <a:p>
                <a:pPr algn="ctr">
                  <a:lnSpc>
                    <a:spcPts val="229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5881686" y="732639"/>
              <a:ext cx="2493085" cy="2493085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FBD68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68074" lIns="68074" bIns="68074" rIns="68074"/>
              <a:lstStyle/>
              <a:p>
                <a:pPr algn="ctr">
                  <a:lnSpc>
                    <a:spcPts val="229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true" flipV="true" rot="0">
              <a:off x="23717292" y="10482291"/>
              <a:ext cx="4483625" cy="4483625"/>
            </a:xfrm>
            <a:custGeom>
              <a:avLst/>
              <a:gdLst/>
              <a:ahLst/>
              <a:cxnLst/>
              <a:rect r="r" b="b" t="t" l="l"/>
              <a:pathLst>
                <a:path h="4483625" w="4483625">
                  <a:moveTo>
                    <a:pt x="4483626" y="4483625"/>
                  </a:moveTo>
                  <a:lnTo>
                    <a:pt x="0" y="4483625"/>
                  </a:lnTo>
                  <a:lnTo>
                    <a:pt x="0" y="0"/>
                  </a:lnTo>
                  <a:lnTo>
                    <a:pt x="4483626" y="0"/>
                  </a:lnTo>
                  <a:lnTo>
                    <a:pt x="4483626" y="4483625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26185986" y="12973337"/>
              <a:ext cx="2493085" cy="2493085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CFD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68074" lIns="68074" bIns="68074" rIns="68074"/>
              <a:lstStyle/>
              <a:p>
                <a:pPr algn="ctr">
                  <a:lnSpc>
                    <a:spcPts val="2290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-7465900">
              <a:off x="1088992" y="11571283"/>
              <a:ext cx="5581368" cy="5581368"/>
            </a:xfrm>
            <a:custGeom>
              <a:avLst/>
              <a:gdLst/>
              <a:ahLst/>
              <a:cxnLst/>
              <a:rect r="r" b="b" t="t" l="l"/>
              <a:pathLst>
                <a:path h="5581368" w="5581368">
                  <a:moveTo>
                    <a:pt x="0" y="0"/>
                  </a:moveTo>
                  <a:lnTo>
                    <a:pt x="5581369" y="0"/>
                  </a:lnTo>
                  <a:lnTo>
                    <a:pt x="5581369" y="5581368"/>
                  </a:lnTo>
                  <a:lnTo>
                    <a:pt x="0" y="5581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-10800000">
              <a:off x="23717292" y="1012495"/>
              <a:ext cx="4483625" cy="4483625"/>
            </a:xfrm>
            <a:custGeom>
              <a:avLst/>
              <a:gdLst/>
              <a:ahLst/>
              <a:cxnLst/>
              <a:rect r="r" b="b" t="t" l="l"/>
              <a:pathLst>
                <a:path h="4483625" w="4483625">
                  <a:moveTo>
                    <a:pt x="0" y="0"/>
                  </a:moveTo>
                  <a:lnTo>
                    <a:pt x="4483626" y="0"/>
                  </a:lnTo>
                  <a:lnTo>
                    <a:pt x="4483626" y="4483625"/>
                  </a:lnTo>
                  <a:lnTo>
                    <a:pt x="0" y="4483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7" id="27"/>
            <p:cNvGrpSpPr/>
            <p:nvPr/>
          </p:nvGrpSpPr>
          <p:grpSpPr>
            <a:xfrm rot="0">
              <a:off x="12916701" y="12724103"/>
              <a:ext cx="3780463" cy="3780463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8CFD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68074" lIns="68074" bIns="68074" rIns="68074"/>
              <a:lstStyle/>
              <a:p>
                <a:pPr algn="ctr">
                  <a:lnSpc>
                    <a:spcPts val="229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16223936" y="13570574"/>
              <a:ext cx="1895848" cy="1895848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19F88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68074" lIns="68074" bIns="68074" rIns="68074"/>
              <a:lstStyle/>
              <a:p>
                <a:pPr algn="ctr">
                  <a:lnSpc>
                    <a:spcPts val="229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13220983" y="287261"/>
              <a:ext cx="1895848" cy="1895848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19F88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68074" lIns="68074" bIns="68074" rIns="68074"/>
              <a:lstStyle/>
              <a:p>
                <a:pPr algn="ctr">
                  <a:lnSpc>
                    <a:spcPts val="2290"/>
                  </a:lnSpc>
                </a:pPr>
              </a:p>
            </p:txBody>
          </p:sp>
        </p:grpSp>
        <p:sp>
          <p:nvSpPr>
            <p:cNvPr name="Freeform 36" id="36"/>
            <p:cNvSpPr/>
            <p:nvPr/>
          </p:nvSpPr>
          <p:spPr>
            <a:xfrm flipH="false" flipV="false" rot="0">
              <a:off x="2708169" y="0"/>
              <a:ext cx="2790684" cy="2790684"/>
            </a:xfrm>
            <a:custGeom>
              <a:avLst/>
              <a:gdLst/>
              <a:ahLst/>
              <a:cxnLst/>
              <a:rect r="r" b="b" t="t" l="l"/>
              <a:pathLst>
                <a:path h="2790684" w="2790684">
                  <a:moveTo>
                    <a:pt x="0" y="0"/>
                  </a:moveTo>
                  <a:lnTo>
                    <a:pt x="2790684" y="0"/>
                  </a:lnTo>
                  <a:lnTo>
                    <a:pt x="2790684" y="2790684"/>
                  </a:lnTo>
                  <a:lnTo>
                    <a:pt x="0" y="2790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3083215" y="2221230"/>
            <a:ext cx="12121569" cy="531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160"/>
              </a:lnSpc>
              <a:spcBef>
                <a:spcPct val="0"/>
              </a:spcBef>
            </a:pPr>
            <a:r>
              <a:rPr lang="en-US" b="true" sz="14400" i="true">
                <a:solidFill>
                  <a:srgbClr val="616D69"/>
                </a:solidFill>
                <a:latin typeface="Neo Tech Bold Italics"/>
                <a:ea typeface="Neo Tech Bold Italics"/>
                <a:cs typeface="Neo Tech Bold Italics"/>
                <a:sym typeface="Neo Tech Bold Italics"/>
              </a:rPr>
              <a:t>PÁGINA WEB INTERACTIVA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921594" y="938326"/>
            <a:ext cx="3687664" cy="1844476"/>
          </a:xfrm>
          <a:custGeom>
            <a:avLst/>
            <a:gdLst/>
            <a:ahLst/>
            <a:cxnLst/>
            <a:rect r="r" b="b" t="t" l="l"/>
            <a:pathLst>
              <a:path h="1844476" w="3687664">
                <a:moveTo>
                  <a:pt x="0" y="0"/>
                </a:moveTo>
                <a:lnTo>
                  <a:pt x="3687664" y="0"/>
                </a:lnTo>
                <a:lnTo>
                  <a:pt x="3687664" y="1844476"/>
                </a:lnTo>
                <a:lnTo>
                  <a:pt x="0" y="1844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303369" y="1468428"/>
            <a:ext cx="1567999" cy="784273"/>
          </a:xfrm>
          <a:custGeom>
            <a:avLst/>
            <a:gdLst/>
            <a:ahLst/>
            <a:cxnLst/>
            <a:rect r="r" b="b" t="t" l="l"/>
            <a:pathLst>
              <a:path h="784273" w="1567999">
                <a:moveTo>
                  <a:pt x="0" y="0"/>
                </a:moveTo>
                <a:lnTo>
                  <a:pt x="1567999" y="0"/>
                </a:lnTo>
                <a:lnTo>
                  <a:pt x="1567999" y="784273"/>
                </a:lnTo>
                <a:lnTo>
                  <a:pt x="0" y="7842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5521930" y="921594"/>
            <a:ext cx="3687664" cy="1844476"/>
          </a:xfrm>
          <a:custGeom>
            <a:avLst/>
            <a:gdLst/>
            <a:ahLst/>
            <a:cxnLst/>
            <a:rect r="r" b="b" t="t" l="l"/>
            <a:pathLst>
              <a:path h="1844476" w="3687664">
                <a:moveTo>
                  <a:pt x="0" y="0"/>
                </a:moveTo>
                <a:lnTo>
                  <a:pt x="3687664" y="0"/>
                </a:lnTo>
                <a:lnTo>
                  <a:pt x="3687664" y="1844476"/>
                </a:lnTo>
                <a:lnTo>
                  <a:pt x="0" y="1844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4416632" y="1451696"/>
            <a:ext cx="1567999" cy="784273"/>
          </a:xfrm>
          <a:custGeom>
            <a:avLst/>
            <a:gdLst/>
            <a:ahLst/>
            <a:cxnLst/>
            <a:rect r="r" b="b" t="t" l="l"/>
            <a:pathLst>
              <a:path h="784273" w="1567999">
                <a:moveTo>
                  <a:pt x="0" y="0"/>
                </a:moveTo>
                <a:lnTo>
                  <a:pt x="1567999" y="0"/>
                </a:lnTo>
                <a:lnTo>
                  <a:pt x="1567999" y="784273"/>
                </a:lnTo>
                <a:lnTo>
                  <a:pt x="0" y="7842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26362" y="1114214"/>
            <a:ext cx="10835275" cy="153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CONCLUSIONES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87369" y="3108960"/>
            <a:ext cx="12113262" cy="618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616D69"/>
                </a:solidFill>
                <a:latin typeface="Clear Sans"/>
                <a:ea typeface="Clear Sans"/>
                <a:cs typeface="Clear Sans"/>
                <a:sym typeface="Clear Sans"/>
              </a:rPr>
              <a:t>La elección del paradigma tiene un impacto real en el desarrollo de algoritmos: el funcional ofrece mayor claridad y depuración, mientras que el imperativo destaca en eficiencia y control.</a:t>
            </a:r>
          </a:p>
          <a:p>
            <a:pPr algn="ctr">
              <a:lnSpc>
                <a:spcPts val="3769"/>
              </a:lnSpc>
            </a:pPr>
          </a:p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616D69"/>
                </a:solidFill>
                <a:latin typeface="Clear Sans"/>
                <a:ea typeface="Clear Sans"/>
                <a:cs typeface="Clear Sans"/>
                <a:sym typeface="Clear Sans"/>
              </a:rPr>
              <a:t>Ambos estilos son útiles y válidos, pero cada uno se adapta mejor a ciertos tipos de problemas o entornos.</a:t>
            </a:r>
          </a:p>
          <a:p>
            <a:pPr algn="ctr">
              <a:lnSpc>
                <a:spcPts val="3769"/>
              </a:lnSpc>
            </a:pPr>
          </a:p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616D69"/>
                </a:solidFill>
                <a:latin typeface="Clear Sans"/>
                <a:ea typeface="Clear Sans"/>
                <a:cs typeface="Clear Sans"/>
                <a:sym typeface="Clear Sans"/>
              </a:rPr>
              <a:t>El dominio de ambos paradigmas permite al desarrollador tomar decisiones más informadas y crear software más robusto y mantenible.</a:t>
            </a:r>
          </a:p>
          <a:p>
            <a:pPr algn="ctr">
              <a:lnSpc>
                <a:spcPts val="3769"/>
              </a:lnSpc>
            </a:pPr>
          </a:p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616D69"/>
                </a:solidFill>
                <a:latin typeface="Clear Sans"/>
                <a:ea typeface="Clear Sans"/>
                <a:cs typeface="Clear Sans"/>
                <a:sym typeface="Clear Sans"/>
              </a:rPr>
              <a:t>Esta experiencia refuerza la importancia de conocer distintas formas de pensar la programación, ampliando nuestras capacidades como ingenieros de software/sistemas.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4025566" cy="4025566"/>
          </a:xfrm>
          <a:custGeom>
            <a:avLst/>
            <a:gdLst/>
            <a:ahLst/>
            <a:cxnLst/>
            <a:rect r="r" b="b" t="t" l="l"/>
            <a:pathLst>
              <a:path h="4025566" w="4025566">
                <a:moveTo>
                  <a:pt x="0" y="4025566"/>
                </a:moveTo>
                <a:lnTo>
                  <a:pt x="4025566" y="4025566"/>
                </a:lnTo>
                <a:lnTo>
                  <a:pt x="4025566" y="0"/>
                </a:lnTo>
                <a:lnTo>
                  <a:pt x="0" y="0"/>
                </a:lnTo>
                <a:lnTo>
                  <a:pt x="0" y="40255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11481" y="4649239"/>
            <a:ext cx="12665039" cy="1807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95"/>
              </a:lnSpc>
            </a:pPr>
            <a:r>
              <a:rPr lang="en-US" b="true" sz="17190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GRACIAS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7395286" y="8929104"/>
            <a:ext cx="11420852" cy="658392"/>
            <a:chOff x="0" y="0"/>
            <a:chExt cx="3007961" cy="1734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07961" cy="173404"/>
            </a:xfrm>
            <a:custGeom>
              <a:avLst/>
              <a:gdLst/>
              <a:ahLst/>
              <a:cxnLst/>
              <a:rect r="r" b="b" t="t" l="l"/>
              <a:pathLst>
                <a:path h="173404" w="3007961">
                  <a:moveTo>
                    <a:pt x="52196" y="0"/>
                  </a:moveTo>
                  <a:lnTo>
                    <a:pt x="2955765" y="0"/>
                  </a:lnTo>
                  <a:cubicBezTo>
                    <a:pt x="2969608" y="0"/>
                    <a:pt x="2982884" y="5499"/>
                    <a:pt x="2992673" y="15288"/>
                  </a:cubicBezTo>
                  <a:cubicBezTo>
                    <a:pt x="3002462" y="25077"/>
                    <a:pt x="3007961" y="38353"/>
                    <a:pt x="3007961" y="52196"/>
                  </a:cubicBezTo>
                  <a:lnTo>
                    <a:pt x="3007961" y="121207"/>
                  </a:lnTo>
                  <a:cubicBezTo>
                    <a:pt x="3007961" y="150035"/>
                    <a:pt x="2984592" y="173404"/>
                    <a:pt x="2955765" y="173404"/>
                  </a:cubicBezTo>
                  <a:lnTo>
                    <a:pt x="52196" y="173404"/>
                  </a:lnTo>
                  <a:cubicBezTo>
                    <a:pt x="38353" y="173404"/>
                    <a:pt x="25077" y="167904"/>
                    <a:pt x="15288" y="158116"/>
                  </a:cubicBezTo>
                  <a:cubicBezTo>
                    <a:pt x="5499" y="148327"/>
                    <a:pt x="0" y="135051"/>
                    <a:pt x="0" y="121207"/>
                  </a:cubicBezTo>
                  <a:lnTo>
                    <a:pt x="0" y="52196"/>
                  </a:lnTo>
                  <a:cubicBezTo>
                    <a:pt x="0" y="23369"/>
                    <a:pt x="23369" y="0"/>
                    <a:pt x="52196" y="0"/>
                  </a:cubicBezTo>
                  <a:close/>
                </a:path>
              </a:pathLst>
            </a:custGeom>
            <a:solidFill>
              <a:srgbClr val="C8CFD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3007961" cy="240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true" rot="-10800000">
            <a:off x="14262434" y="6270959"/>
            <a:ext cx="4025566" cy="4025566"/>
          </a:xfrm>
          <a:custGeom>
            <a:avLst/>
            <a:gdLst/>
            <a:ahLst/>
            <a:cxnLst/>
            <a:rect r="r" b="b" t="t" l="l"/>
            <a:pathLst>
              <a:path h="4025566" w="4025566">
                <a:moveTo>
                  <a:pt x="0" y="4025566"/>
                </a:moveTo>
                <a:lnTo>
                  <a:pt x="4025566" y="4025566"/>
                </a:lnTo>
                <a:lnTo>
                  <a:pt x="4025566" y="0"/>
                </a:lnTo>
                <a:lnTo>
                  <a:pt x="0" y="0"/>
                </a:lnTo>
                <a:lnTo>
                  <a:pt x="0" y="40255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262434" y="699504"/>
            <a:ext cx="11420852" cy="658392"/>
            <a:chOff x="0" y="0"/>
            <a:chExt cx="3007961" cy="1734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07961" cy="173404"/>
            </a:xfrm>
            <a:custGeom>
              <a:avLst/>
              <a:gdLst/>
              <a:ahLst/>
              <a:cxnLst/>
              <a:rect r="r" b="b" t="t" l="l"/>
              <a:pathLst>
                <a:path h="173404" w="3007961">
                  <a:moveTo>
                    <a:pt x="52196" y="0"/>
                  </a:moveTo>
                  <a:lnTo>
                    <a:pt x="2955765" y="0"/>
                  </a:lnTo>
                  <a:cubicBezTo>
                    <a:pt x="2969608" y="0"/>
                    <a:pt x="2982884" y="5499"/>
                    <a:pt x="2992673" y="15288"/>
                  </a:cubicBezTo>
                  <a:cubicBezTo>
                    <a:pt x="3002462" y="25077"/>
                    <a:pt x="3007961" y="38353"/>
                    <a:pt x="3007961" y="52196"/>
                  </a:cubicBezTo>
                  <a:lnTo>
                    <a:pt x="3007961" y="121207"/>
                  </a:lnTo>
                  <a:cubicBezTo>
                    <a:pt x="3007961" y="150035"/>
                    <a:pt x="2984592" y="173404"/>
                    <a:pt x="2955765" y="173404"/>
                  </a:cubicBezTo>
                  <a:lnTo>
                    <a:pt x="52196" y="173404"/>
                  </a:lnTo>
                  <a:cubicBezTo>
                    <a:pt x="38353" y="173404"/>
                    <a:pt x="25077" y="167904"/>
                    <a:pt x="15288" y="158116"/>
                  </a:cubicBezTo>
                  <a:cubicBezTo>
                    <a:pt x="5499" y="148327"/>
                    <a:pt x="0" y="135051"/>
                    <a:pt x="0" y="121207"/>
                  </a:cubicBezTo>
                  <a:lnTo>
                    <a:pt x="0" y="52196"/>
                  </a:lnTo>
                  <a:cubicBezTo>
                    <a:pt x="0" y="23369"/>
                    <a:pt x="23369" y="0"/>
                    <a:pt x="52196" y="0"/>
                  </a:cubicBezTo>
                  <a:close/>
                </a:path>
              </a:pathLst>
            </a:custGeom>
            <a:solidFill>
              <a:srgbClr val="C8CFD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3007961" cy="240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27482" y="0"/>
            <a:ext cx="10355580" cy="10287000"/>
            <a:chOff x="0" y="0"/>
            <a:chExt cx="812800" cy="8074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07417"/>
            </a:xfrm>
            <a:custGeom>
              <a:avLst/>
              <a:gdLst/>
              <a:ahLst/>
              <a:cxnLst/>
              <a:rect r="r" b="b" t="t" l="l"/>
              <a:pathLst>
                <a:path h="807417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807417"/>
                  </a:lnTo>
                  <a:lnTo>
                    <a:pt x="0" y="807417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24549" t="0" r="-2454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4543526">
            <a:off x="7163134" y="-418115"/>
            <a:ext cx="11420852" cy="1316784"/>
            <a:chOff x="0" y="0"/>
            <a:chExt cx="3007961" cy="346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07961" cy="346807"/>
            </a:xfrm>
            <a:custGeom>
              <a:avLst/>
              <a:gdLst/>
              <a:ahLst/>
              <a:cxnLst/>
              <a:rect r="r" b="b" t="t" l="l"/>
              <a:pathLst>
                <a:path h="346807" w="3007961">
                  <a:moveTo>
                    <a:pt x="52196" y="0"/>
                  </a:moveTo>
                  <a:lnTo>
                    <a:pt x="2955765" y="0"/>
                  </a:lnTo>
                  <a:cubicBezTo>
                    <a:pt x="2969608" y="0"/>
                    <a:pt x="2982884" y="5499"/>
                    <a:pt x="2992673" y="15288"/>
                  </a:cubicBezTo>
                  <a:cubicBezTo>
                    <a:pt x="3002462" y="25077"/>
                    <a:pt x="3007961" y="38353"/>
                    <a:pt x="3007961" y="52196"/>
                  </a:cubicBezTo>
                  <a:lnTo>
                    <a:pt x="3007961" y="294611"/>
                  </a:lnTo>
                  <a:cubicBezTo>
                    <a:pt x="3007961" y="323438"/>
                    <a:pt x="2984592" y="346807"/>
                    <a:pt x="2955765" y="346807"/>
                  </a:cubicBezTo>
                  <a:lnTo>
                    <a:pt x="52196" y="346807"/>
                  </a:lnTo>
                  <a:cubicBezTo>
                    <a:pt x="38353" y="346807"/>
                    <a:pt x="25077" y="341308"/>
                    <a:pt x="15288" y="331519"/>
                  </a:cubicBezTo>
                  <a:cubicBezTo>
                    <a:pt x="5499" y="321731"/>
                    <a:pt x="0" y="308454"/>
                    <a:pt x="0" y="294611"/>
                  </a:cubicBezTo>
                  <a:lnTo>
                    <a:pt x="0" y="52196"/>
                  </a:lnTo>
                  <a:cubicBezTo>
                    <a:pt x="0" y="23369"/>
                    <a:pt x="23369" y="0"/>
                    <a:pt x="52196" y="0"/>
                  </a:cubicBezTo>
                  <a:close/>
                </a:path>
              </a:pathLst>
            </a:custGeom>
            <a:solidFill>
              <a:srgbClr val="EFBD6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3007961" cy="413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4543526">
            <a:off x="5117056" y="9512890"/>
            <a:ext cx="11420852" cy="1316784"/>
            <a:chOff x="0" y="0"/>
            <a:chExt cx="3007961" cy="3468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07961" cy="346807"/>
            </a:xfrm>
            <a:custGeom>
              <a:avLst/>
              <a:gdLst/>
              <a:ahLst/>
              <a:cxnLst/>
              <a:rect r="r" b="b" t="t" l="l"/>
              <a:pathLst>
                <a:path h="346807" w="3007961">
                  <a:moveTo>
                    <a:pt x="52196" y="0"/>
                  </a:moveTo>
                  <a:lnTo>
                    <a:pt x="2955765" y="0"/>
                  </a:lnTo>
                  <a:cubicBezTo>
                    <a:pt x="2969608" y="0"/>
                    <a:pt x="2982884" y="5499"/>
                    <a:pt x="2992673" y="15288"/>
                  </a:cubicBezTo>
                  <a:cubicBezTo>
                    <a:pt x="3002462" y="25077"/>
                    <a:pt x="3007961" y="38353"/>
                    <a:pt x="3007961" y="52196"/>
                  </a:cubicBezTo>
                  <a:lnTo>
                    <a:pt x="3007961" y="294611"/>
                  </a:lnTo>
                  <a:cubicBezTo>
                    <a:pt x="3007961" y="323438"/>
                    <a:pt x="2984592" y="346807"/>
                    <a:pt x="2955765" y="346807"/>
                  </a:cubicBezTo>
                  <a:lnTo>
                    <a:pt x="52196" y="346807"/>
                  </a:lnTo>
                  <a:cubicBezTo>
                    <a:pt x="38353" y="346807"/>
                    <a:pt x="25077" y="341308"/>
                    <a:pt x="15288" y="331519"/>
                  </a:cubicBezTo>
                  <a:cubicBezTo>
                    <a:pt x="5499" y="321731"/>
                    <a:pt x="0" y="308454"/>
                    <a:pt x="0" y="294611"/>
                  </a:cubicBezTo>
                  <a:lnTo>
                    <a:pt x="0" y="52196"/>
                  </a:lnTo>
                  <a:cubicBezTo>
                    <a:pt x="0" y="23369"/>
                    <a:pt x="23369" y="0"/>
                    <a:pt x="52196" y="0"/>
                  </a:cubicBezTo>
                  <a:close/>
                </a:path>
              </a:pathLst>
            </a:custGeom>
            <a:solidFill>
              <a:srgbClr val="919F8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3007961" cy="413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959967" y="561524"/>
            <a:ext cx="8594379" cy="153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INTRODUCCIÓN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489835"/>
            <a:ext cx="8960038" cy="709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16D69"/>
                </a:solidFill>
                <a:latin typeface="Neo Tech"/>
                <a:ea typeface="Neo Tech"/>
                <a:cs typeface="Neo Tech"/>
                <a:sym typeface="Neo Tech"/>
              </a:rPr>
              <a:t>En el ámbito del desarrollo de software, la elección del paradigma de programación impacta significativamente en la legibilidad, mantenibilidad, rendimiento y escalabilidad de los sistemas. Este informe presenta un análisis comparativo de cuatro algoritmos clásicos, implementados utilizando dos paradigmas distintos: Programación Funcional y Progra</a:t>
            </a:r>
            <a:r>
              <a:rPr lang="en-US" sz="2799">
                <a:solidFill>
                  <a:srgbClr val="616D69"/>
                </a:solidFill>
                <a:latin typeface="Neo Tech"/>
                <a:ea typeface="Neo Tech"/>
                <a:cs typeface="Neo Tech"/>
                <a:sym typeface="Neo Tech"/>
              </a:rPr>
              <a:t>mación Imperativa, ambos aplicados en el lenguaje Python.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616D69"/>
                </a:solidFill>
                <a:latin typeface="Neo Tech"/>
                <a:ea typeface="Neo Tech"/>
                <a:cs typeface="Neo Tech"/>
                <a:sym typeface="Neo Tech"/>
              </a:rPr>
              <a:t>La finalidad es explorar cómo la naturaleza de cada paradigma afecta la resolución de problemas específicos, evaluando factores clave como eficiencia computacional, claridad sintáctica y adecuación del paradigma al problema.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5400000">
            <a:off x="636837" y="915738"/>
            <a:ext cx="1567999" cy="784273"/>
          </a:xfrm>
          <a:custGeom>
            <a:avLst/>
            <a:gdLst/>
            <a:ahLst/>
            <a:cxnLst/>
            <a:rect r="r" b="b" t="t" l="l"/>
            <a:pathLst>
              <a:path h="784273" w="1567999">
                <a:moveTo>
                  <a:pt x="0" y="0"/>
                </a:moveTo>
                <a:lnTo>
                  <a:pt x="1567999" y="0"/>
                </a:lnTo>
                <a:lnTo>
                  <a:pt x="1567999" y="784273"/>
                </a:lnTo>
                <a:lnTo>
                  <a:pt x="0" y="784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636837" y="1468428"/>
            <a:ext cx="1567999" cy="784273"/>
          </a:xfrm>
          <a:custGeom>
            <a:avLst/>
            <a:gdLst/>
            <a:ahLst/>
            <a:cxnLst/>
            <a:rect r="r" b="b" t="t" l="l"/>
            <a:pathLst>
              <a:path h="784273" w="1567999">
                <a:moveTo>
                  <a:pt x="0" y="0"/>
                </a:moveTo>
                <a:lnTo>
                  <a:pt x="1567999" y="0"/>
                </a:lnTo>
                <a:lnTo>
                  <a:pt x="1567999" y="784273"/>
                </a:lnTo>
                <a:lnTo>
                  <a:pt x="0" y="784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66779" y="3212363"/>
            <a:ext cx="13354441" cy="2486127"/>
            <a:chOff x="0" y="0"/>
            <a:chExt cx="17805922" cy="331483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367201" y="584622"/>
              <a:ext cx="14438721" cy="2016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</a:pPr>
              <a:r>
                <a:rPr lang="en-US" sz="2899" b="true">
                  <a:solidFill>
                    <a:srgbClr val="616D69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Objetivo General:</a:t>
              </a:r>
              <a:r>
                <a:rPr lang="en-US" sz="2899">
                  <a:solidFill>
                    <a:srgbClr val="616D69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Comparar la implementación de algoritmos clásicos bajo los paradigmas funcional e imperativo, evaluando cuál se adapta mejor según el tipo de problema.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-10800000">
              <a:off x="0" y="938741"/>
              <a:ext cx="2376094" cy="2376094"/>
            </a:xfrm>
            <a:custGeom>
              <a:avLst/>
              <a:gdLst/>
              <a:ahLst/>
              <a:cxnLst/>
              <a:rect r="r" b="b" t="t" l="l"/>
              <a:pathLst>
                <a:path h="2376094" w="2376094">
                  <a:moveTo>
                    <a:pt x="0" y="0"/>
                  </a:moveTo>
                  <a:lnTo>
                    <a:pt x="2376094" y="0"/>
                  </a:lnTo>
                  <a:lnTo>
                    <a:pt x="2376094" y="2376095"/>
                  </a:lnTo>
                  <a:lnTo>
                    <a:pt x="0" y="2376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41701" y="-314325"/>
              <a:ext cx="1892693" cy="1935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200"/>
                </a:lnSpc>
                <a:spcBef>
                  <a:spcPct val="0"/>
                </a:spcBef>
              </a:pPr>
              <a:r>
                <a:rPr lang="en-US" b="true" sz="8000">
                  <a:solidFill>
                    <a:srgbClr val="616D69"/>
                  </a:solidFill>
                  <a:latin typeface="Neo Tech Bold"/>
                  <a:ea typeface="Neo Tech Bold"/>
                  <a:cs typeface="Neo Tech Bold"/>
                  <a:sym typeface="Neo Tech Bold"/>
                </a:rPr>
                <a:t>1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959967" y="1114214"/>
            <a:ext cx="7184033" cy="153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OBJETIVOS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262874" y="1202172"/>
            <a:ext cx="11420852" cy="1316784"/>
            <a:chOff x="0" y="0"/>
            <a:chExt cx="3007961" cy="3468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07961" cy="346807"/>
            </a:xfrm>
            <a:custGeom>
              <a:avLst/>
              <a:gdLst/>
              <a:ahLst/>
              <a:cxnLst/>
              <a:rect r="r" b="b" t="t" l="l"/>
              <a:pathLst>
                <a:path h="346807" w="3007961">
                  <a:moveTo>
                    <a:pt x="52196" y="0"/>
                  </a:moveTo>
                  <a:lnTo>
                    <a:pt x="2955765" y="0"/>
                  </a:lnTo>
                  <a:cubicBezTo>
                    <a:pt x="2969608" y="0"/>
                    <a:pt x="2982884" y="5499"/>
                    <a:pt x="2992673" y="15288"/>
                  </a:cubicBezTo>
                  <a:cubicBezTo>
                    <a:pt x="3002462" y="25077"/>
                    <a:pt x="3007961" y="38353"/>
                    <a:pt x="3007961" y="52196"/>
                  </a:cubicBezTo>
                  <a:lnTo>
                    <a:pt x="3007961" y="294611"/>
                  </a:lnTo>
                  <a:cubicBezTo>
                    <a:pt x="3007961" y="323438"/>
                    <a:pt x="2984592" y="346807"/>
                    <a:pt x="2955765" y="346807"/>
                  </a:cubicBezTo>
                  <a:lnTo>
                    <a:pt x="52196" y="346807"/>
                  </a:lnTo>
                  <a:cubicBezTo>
                    <a:pt x="38353" y="346807"/>
                    <a:pt x="25077" y="341308"/>
                    <a:pt x="15288" y="331519"/>
                  </a:cubicBezTo>
                  <a:cubicBezTo>
                    <a:pt x="5499" y="321731"/>
                    <a:pt x="0" y="308454"/>
                    <a:pt x="0" y="294611"/>
                  </a:cubicBezTo>
                  <a:lnTo>
                    <a:pt x="0" y="52196"/>
                  </a:lnTo>
                  <a:cubicBezTo>
                    <a:pt x="0" y="23369"/>
                    <a:pt x="23369" y="0"/>
                    <a:pt x="52196" y="0"/>
                  </a:cubicBezTo>
                  <a:close/>
                </a:path>
              </a:pathLst>
            </a:custGeom>
            <a:solidFill>
              <a:srgbClr val="919F8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3007961" cy="413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336652" y="1028700"/>
            <a:ext cx="8627284" cy="658392"/>
            <a:chOff x="0" y="0"/>
            <a:chExt cx="2272207" cy="1734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72206" cy="173404"/>
            </a:xfrm>
            <a:custGeom>
              <a:avLst/>
              <a:gdLst/>
              <a:ahLst/>
              <a:cxnLst/>
              <a:rect r="r" b="b" t="t" l="l"/>
              <a:pathLst>
                <a:path h="173404" w="2272206">
                  <a:moveTo>
                    <a:pt x="69098" y="0"/>
                  </a:moveTo>
                  <a:lnTo>
                    <a:pt x="2203109" y="0"/>
                  </a:lnTo>
                  <a:cubicBezTo>
                    <a:pt x="2241270" y="0"/>
                    <a:pt x="2272206" y="30936"/>
                    <a:pt x="2272206" y="69098"/>
                  </a:cubicBezTo>
                  <a:lnTo>
                    <a:pt x="2272206" y="104306"/>
                  </a:lnTo>
                  <a:cubicBezTo>
                    <a:pt x="2272206" y="142468"/>
                    <a:pt x="2241270" y="173404"/>
                    <a:pt x="2203109" y="173404"/>
                  </a:cubicBezTo>
                  <a:lnTo>
                    <a:pt x="69098" y="173404"/>
                  </a:lnTo>
                  <a:cubicBezTo>
                    <a:pt x="30936" y="173404"/>
                    <a:pt x="0" y="142468"/>
                    <a:pt x="0" y="104306"/>
                  </a:cubicBezTo>
                  <a:lnTo>
                    <a:pt x="0" y="69098"/>
                  </a:lnTo>
                  <a:cubicBezTo>
                    <a:pt x="0" y="30936"/>
                    <a:pt x="30936" y="0"/>
                    <a:pt x="69098" y="0"/>
                  </a:cubicBezTo>
                  <a:close/>
                </a:path>
              </a:pathLst>
            </a:custGeom>
            <a:solidFill>
              <a:srgbClr val="C8CFD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2272207" cy="240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466779" y="6393815"/>
            <a:ext cx="12676977" cy="3012440"/>
            <a:chOff x="0" y="0"/>
            <a:chExt cx="16902636" cy="401658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4113606" y="-57150"/>
              <a:ext cx="12789030" cy="4073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 b="true">
                  <a:solidFill>
                    <a:srgbClr val="616D69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Objetivos Específicos:</a:t>
              </a:r>
            </a:p>
            <a:p>
              <a:pPr algn="l" marL="626107" indent="-313054" lvl="1">
                <a:lnSpc>
                  <a:spcPts val="4059"/>
                </a:lnSpc>
                <a:buFont typeface="Arial"/>
                <a:buChar char="•"/>
              </a:pPr>
              <a:r>
                <a:rPr lang="en-US" sz="2899">
                  <a:solidFill>
                    <a:srgbClr val="616D69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Implementar los algoritmos seleccionados en ambos paradigmas.</a:t>
              </a:r>
            </a:p>
            <a:p>
              <a:pPr algn="l" marL="626107" indent="-313054" lvl="1">
                <a:lnSpc>
                  <a:spcPts val="4059"/>
                </a:lnSpc>
                <a:buFont typeface="Arial"/>
                <a:buChar char="•"/>
              </a:pPr>
              <a:r>
                <a:rPr lang="en-US" sz="2899">
                  <a:solidFill>
                    <a:srgbClr val="616D69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Evaluar ventajas y desventajas de cada enfoque.</a:t>
              </a:r>
            </a:p>
            <a:p>
              <a:pPr algn="l" marL="626107" indent="-313054" lvl="1">
                <a:lnSpc>
                  <a:spcPts val="4059"/>
                </a:lnSpc>
                <a:buFont typeface="Arial"/>
                <a:buChar char="•"/>
              </a:pPr>
              <a:r>
                <a:rPr lang="en-US" sz="2899">
                  <a:solidFill>
                    <a:srgbClr val="616D69"/>
                  </a:solidFill>
                  <a:latin typeface="Clear Sans"/>
                  <a:ea typeface="Clear Sans"/>
                  <a:cs typeface="Clear Sans"/>
                  <a:sym typeface="Clear Sans"/>
                </a:rPr>
                <a:t>Proporcionar una comparación visual interactiva en una plataforma web.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-10800000">
              <a:off x="0" y="1141941"/>
              <a:ext cx="2376094" cy="2376094"/>
            </a:xfrm>
            <a:custGeom>
              <a:avLst/>
              <a:gdLst/>
              <a:ahLst/>
              <a:cxnLst/>
              <a:rect r="r" b="b" t="t" l="l"/>
              <a:pathLst>
                <a:path h="2376094" w="2376094">
                  <a:moveTo>
                    <a:pt x="0" y="0"/>
                  </a:moveTo>
                  <a:lnTo>
                    <a:pt x="2376094" y="0"/>
                  </a:lnTo>
                  <a:lnTo>
                    <a:pt x="2376094" y="2376095"/>
                  </a:lnTo>
                  <a:lnTo>
                    <a:pt x="0" y="2376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241701" y="-111125"/>
              <a:ext cx="1892693" cy="1944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200"/>
                </a:lnSpc>
                <a:spcBef>
                  <a:spcPct val="0"/>
                </a:spcBef>
              </a:pPr>
              <a:r>
                <a:rPr lang="en-US" b="true" sz="8000">
                  <a:solidFill>
                    <a:srgbClr val="616D69"/>
                  </a:solidFill>
                  <a:latin typeface="Neo Tech Bold"/>
                  <a:ea typeface="Neo Tech Bold"/>
                  <a:cs typeface="Neo Tech Bold"/>
                  <a:sym typeface="Neo Tech Bold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921594" y="938326"/>
            <a:ext cx="3687664" cy="1844476"/>
          </a:xfrm>
          <a:custGeom>
            <a:avLst/>
            <a:gdLst/>
            <a:ahLst/>
            <a:cxnLst/>
            <a:rect r="r" b="b" t="t" l="l"/>
            <a:pathLst>
              <a:path h="1844476" w="3687664">
                <a:moveTo>
                  <a:pt x="0" y="0"/>
                </a:moveTo>
                <a:lnTo>
                  <a:pt x="3687664" y="0"/>
                </a:lnTo>
                <a:lnTo>
                  <a:pt x="3687664" y="1844476"/>
                </a:lnTo>
                <a:lnTo>
                  <a:pt x="0" y="1844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26362" y="1114214"/>
            <a:ext cx="10835275" cy="153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METODOLOGÍA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179144" y="5680730"/>
            <a:ext cx="3333750" cy="1428750"/>
            <a:chOff x="0" y="0"/>
            <a:chExt cx="812800" cy="3483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348343"/>
            </a:xfrm>
            <a:custGeom>
              <a:avLst/>
              <a:gdLst/>
              <a:ahLst/>
              <a:cxnLst/>
              <a:rect r="r" b="b" t="t" l="l"/>
              <a:pathLst>
                <a:path h="34834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48343"/>
                  </a:lnTo>
                  <a:lnTo>
                    <a:pt x="0" y="348343"/>
                  </a:lnTo>
                  <a:close/>
                </a:path>
              </a:pathLst>
            </a:custGeom>
            <a:solidFill>
              <a:srgbClr val="C8CFD7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812800" cy="443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 i="true">
                  <a:solidFill>
                    <a:srgbClr val="616D69"/>
                  </a:solidFill>
                  <a:latin typeface="Neo Tech Bold Italics"/>
                  <a:ea typeface="Neo Tech Bold Italics"/>
                  <a:cs typeface="Neo Tech Bold Italics"/>
                  <a:sym typeface="Neo Tech Bold Italics"/>
                </a:rPr>
                <a:t>Claridad del código (según PEP8)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477125" y="5680730"/>
            <a:ext cx="3333750" cy="1428750"/>
            <a:chOff x="0" y="0"/>
            <a:chExt cx="878025" cy="3762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8025" cy="376296"/>
            </a:xfrm>
            <a:custGeom>
              <a:avLst/>
              <a:gdLst/>
              <a:ahLst/>
              <a:cxnLst/>
              <a:rect r="r" b="b" t="t" l="l"/>
              <a:pathLst>
                <a:path h="376296" w="878025">
                  <a:moveTo>
                    <a:pt x="0" y="0"/>
                  </a:moveTo>
                  <a:lnTo>
                    <a:pt x="878025" y="0"/>
                  </a:lnTo>
                  <a:lnTo>
                    <a:pt x="878025" y="376296"/>
                  </a:lnTo>
                  <a:lnTo>
                    <a:pt x="0" y="376296"/>
                  </a:lnTo>
                  <a:close/>
                </a:path>
              </a:pathLst>
            </a:custGeom>
            <a:solidFill>
              <a:srgbClr val="C8CFD7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878025" cy="471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616D69"/>
                  </a:solidFill>
                  <a:latin typeface="Neo Tech Bold Italics"/>
                  <a:ea typeface="Neo Tech Bold Italics"/>
                  <a:cs typeface="Neo Tech Bold Italics"/>
                  <a:sym typeface="Neo Tech Bold Italics"/>
                </a:rPr>
                <a:t>Efici</a:t>
              </a:r>
              <a:r>
                <a:rPr lang="en-US" b="true" sz="2399" i="true" strike="noStrike" u="none">
                  <a:solidFill>
                    <a:srgbClr val="616D69"/>
                  </a:solidFill>
                  <a:latin typeface="Neo Tech Bold Italics"/>
                  <a:ea typeface="Neo Tech Bold Italics"/>
                  <a:cs typeface="Neo Tech Bold Italics"/>
                  <a:sym typeface="Neo Tech Bold Italics"/>
                </a:rPr>
                <a:t>encia en tiempo y memoria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775106" y="5680730"/>
            <a:ext cx="3333750" cy="1428750"/>
            <a:chOff x="0" y="0"/>
            <a:chExt cx="878025" cy="37629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8025" cy="376296"/>
            </a:xfrm>
            <a:custGeom>
              <a:avLst/>
              <a:gdLst/>
              <a:ahLst/>
              <a:cxnLst/>
              <a:rect r="r" b="b" t="t" l="l"/>
              <a:pathLst>
                <a:path h="376296" w="878025">
                  <a:moveTo>
                    <a:pt x="0" y="0"/>
                  </a:moveTo>
                  <a:lnTo>
                    <a:pt x="878025" y="0"/>
                  </a:lnTo>
                  <a:lnTo>
                    <a:pt x="878025" y="376296"/>
                  </a:lnTo>
                  <a:lnTo>
                    <a:pt x="0" y="376296"/>
                  </a:lnTo>
                  <a:close/>
                </a:path>
              </a:pathLst>
            </a:custGeom>
            <a:solidFill>
              <a:srgbClr val="C8CFD7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878025" cy="471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616D69"/>
                  </a:solidFill>
                  <a:latin typeface="Neo Tech Bold Italics"/>
                  <a:ea typeface="Neo Tech Bold Italics"/>
                  <a:cs typeface="Neo Tech Bold Italics"/>
                  <a:sym typeface="Neo Tech Bold Italics"/>
                </a:rPr>
                <a:t>Líneas de código usadas (LOC)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237812" y="7905750"/>
            <a:ext cx="3333750" cy="1428750"/>
            <a:chOff x="0" y="0"/>
            <a:chExt cx="878025" cy="37629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78025" cy="376296"/>
            </a:xfrm>
            <a:custGeom>
              <a:avLst/>
              <a:gdLst/>
              <a:ahLst/>
              <a:cxnLst/>
              <a:rect r="r" b="b" t="t" l="l"/>
              <a:pathLst>
                <a:path h="376296" w="878025">
                  <a:moveTo>
                    <a:pt x="0" y="0"/>
                  </a:moveTo>
                  <a:lnTo>
                    <a:pt x="878025" y="0"/>
                  </a:lnTo>
                  <a:lnTo>
                    <a:pt x="878025" y="376296"/>
                  </a:lnTo>
                  <a:lnTo>
                    <a:pt x="0" y="376296"/>
                  </a:lnTo>
                  <a:close/>
                </a:path>
              </a:pathLst>
            </a:custGeom>
            <a:solidFill>
              <a:srgbClr val="C8CFD7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878025" cy="471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616D69"/>
                  </a:solidFill>
                  <a:latin typeface="Neo Tech Bold Italics"/>
                  <a:ea typeface="Neo Tech Bold Italics"/>
                  <a:cs typeface="Neo Tech Bold Italics"/>
                  <a:sym typeface="Neo Tech Bold Italics"/>
                </a:rPr>
                <a:t>F</a:t>
              </a:r>
              <a:r>
                <a:rPr lang="en-US" b="true" sz="2399" i="true" strike="noStrike" u="none">
                  <a:solidFill>
                    <a:srgbClr val="616D69"/>
                  </a:solidFill>
                  <a:latin typeface="Neo Tech Bold Italics"/>
                  <a:ea typeface="Neo Tech Bold Italics"/>
                  <a:cs typeface="Neo Tech Bold Italics"/>
                  <a:sym typeface="Neo Tech Bold Italics"/>
                </a:rPr>
                <a:t>acilidad de depuración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627569" y="7905750"/>
            <a:ext cx="3333750" cy="1428750"/>
            <a:chOff x="0" y="0"/>
            <a:chExt cx="878025" cy="37629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78025" cy="376296"/>
            </a:xfrm>
            <a:custGeom>
              <a:avLst/>
              <a:gdLst/>
              <a:ahLst/>
              <a:cxnLst/>
              <a:rect r="r" b="b" t="t" l="l"/>
              <a:pathLst>
                <a:path h="376296" w="878025">
                  <a:moveTo>
                    <a:pt x="0" y="0"/>
                  </a:moveTo>
                  <a:lnTo>
                    <a:pt x="878025" y="0"/>
                  </a:lnTo>
                  <a:lnTo>
                    <a:pt x="878025" y="376296"/>
                  </a:lnTo>
                  <a:lnTo>
                    <a:pt x="0" y="376296"/>
                  </a:lnTo>
                  <a:close/>
                </a:path>
              </a:pathLst>
            </a:custGeom>
            <a:solidFill>
              <a:srgbClr val="C8CFD7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878025" cy="471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i="true">
                  <a:solidFill>
                    <a:srgbClr val="616D69"/>
                  </a:solidFill>
                  <a:latin typeface="Neo Tech Bold Italics"/>
                  <a:ea typeface="Neo Tech Bold Italics"/>
                  <a:cs typeface="Neo Tech Bold Italics"/>
                  <a:sym typeface="Neo Tech Bold Italics"/>
                </a:rPr>
                <a:t>Ad</a:t>
              </a:r>
              <a:r>
                <a:rPr lang="en-US" b="true" sz="2399" i="true" strike="noStrike" u="none">
                  <a:solidFill>
                    <a:srgbClr val="616D69"/>
                  </a:solidFill>
                  <a:latin typeface="Neo Tech Bold Italics"/>
                  <a:ea typeface="Neo Tech Bold Italics"/>
                  <a:cs typeface="Neo Tech Bold Italics"/>
                  <a:sym typeface="Neo Tech Bold Italics"/>
                </a:rPr>
                <a:t>ecuación al paradigma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5400000">
            <a:off x="6713189" y="6113284"/>
            <a:ext cx="563641" cy="563641"/>
          </a:xfrm>
          <a:custGeom>
            <a:avLst/>
            <a:gdLst/>
            <a:ahLst/>
            <a:cxnLst/>
            <a:rect r="r" b="b" t="t" l="l"/>
            <a:pathLst>
              <a:path h="563641" w="563641">
                <a:moveTo>
                  <a:pt x="0" y="0"/>
                </a:moveTo>
                <a:lnTo>
                  <a:pt x="563641" y="0"/>
                </a:lnTo>
                <a:lnTo>
                  <a:pt x="563641" y="563641"/>
                </a:lnTo>
                <a:lnTo>
                  <a:pt x="0" y="5636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00000">
            <a:off x="11010900" y="6113284"/>
            <a:ext cx="563641" cy="563641"/>
          </a:xfrm>
          <a:custGeom>
            <a:avLst/>
            <a:gdLst/>
            <a:ahLst/>
            <a:cxnLst/>
            <a:rect r="r" b="b" t="t" l="l"/>
            <a:pathLst>
              <a:path h="563641" w="563641">
                <a:moveTo>
                  <a:pt x="0" y="0"/>
                </a:moveTo>
                <a:lnTo>
                  <a:pt x="563641" y="0"/>
                </a:lnTo>
                <a:lnTo>
                  <a:pt x="563641" y="563641"/>
                </a:lnTo>
                <a:lnTo>
                  <a:pt x="0" y="5636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8817745" y="8338304"/>
            <a:ext cx="563641" cy="563641"/>
          </a:xfrm>
          <a:custGeom>
            <a:avLst/>
            <a:gdLst/>
            <a:ahLst/>
            <a:cxnLst/>
            <a:rect r="r" b="b" t="t" l="l"/>
            <a:pathLst>
              <a:path h="563641" w="563641">
                <a:moveTo>
                  <a:pt x="0" y="0"/>
                </a:moveTo>
                <a:lnTo>
                  <a:pt x="563641" y="0"/>
                </a:lnTo>
                <a:lnTo>
                  <a:pt x="563641" y="563642"/>
                </a:lnTo>
                <a:lnTo>
                  <a:pt x="0" y="563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4426521" y="8338304"/>
            <a:ext cx="563641" cy="563641"/>
          </a:xfrm>
          <a:custGeom>
            <a:avLst/>
            <a:gdLst/>
            <a:ahLst/>
            <a:cxnLst/>
            <a:rect r="r" b="b" t="t" l="l"/>
            <a:pathLst>
              <a:path h="563641" w="563641">
                <a:moveTo>
                  <a:pt x="0" y="0"/>
                </a:moveTo>
                <a:lnTo>
                  <a:pt x="563641" y="0"/>
                </a:lnTo>
                <a:lnTo>
                  <a:pt x="563641" y="563642"/>
                </a:lnTo>
                <a:lnTo>
                  <a:pt x="0" y="563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5400000">
            <a:off x="2303369" y="1468428"/>
            <a:ext cx="1567999" cy="784273"/>
          </a:xfrm>
          <a:custGeom>
            <a:avLst/>
            <a:gdLst/>
            <a:ahLst/>
            <a:cxnLst/>
            <a:rect r="r" b="b" t="t" l="l"/>
            <a:pathLst>
              <a:path h="784273" w="1567999">
                <a:moveTo>
                  <a:pt x="0" y="0"/>
                </a:moveTo>
                <a:lnTo>
                  <a:pt x="1567999" y="0"/>
                </a:lnTo>
                <a:lnTo>
                  <a:pt x="1567999" y="784273"/>
                </a:lnTo>
                <a:lnTo>
                  <a:pt x="0" y="7842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5400000">
            <a:off x="15521930" y="921594"/>
            <a:ext cx="3687664" cy="1844476"/>
          </a:xfrm>
          <a:custGeom>
            <a:avLst/>
            <a:gdLst/>
            <a:ahLst/>
            <a:cxnLst/>
            <a:rect r="r" b="b" t="t" l="l"/>
            <a:pathLst>
              <a:path h="1844476" w="3687664">
                <a:moveTo>
                  <a:pt x="0" y="0"/>
                </a:moveTo>
                <a:lnTo>
                  <a:pt x="3687664" y="0"/>
                </a:lnTo>
                <a:lnTo>
                  <a:pt x="3687664" y="1844476"/>
                </a:lnTo>
                <a:lnTo>
                  <a:pt x="0" y="1844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5400000">
            <a:off x="14416632" y="1451696"/>
            <a:ext cx="1567999" cy="784273"/>
          </a:xfrm>
          <a:custGeom>
            <a:avLst/>
            <a:gdLst/>
            <a:ahLst/>
            <a:cxnLst/>
            <a:rect r="r" b="b" t="t" l="l"/>
            <a:pathLst>
              <a:path h="784273" w="1567999">
                <a:moveTo>
                  <a:pt x="0" y="0"/>
                </a:moveTo>
                <a:lnTo>
                  <a:pt x="1567999" y="0"/>
                </a:lnTo>
                <a:lnTo>
                  <a:pt x="1567999" y="784273"/>
                </a:lnTo>
                <a:lnTo>
                  <a:pt x="0" y="7842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087369" y="2937741"/>
            <a:ext cx="12113262" cy="204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616D69"/>
                </a:solidFill>
                <a:latin typeface="Clear Sans"/>
                <a:ea typeface="Clear Sans"/>
                <a:cs typeface="Clear Sans"/>
                <a:sym typeface="Clear Sans"/>
              </a:rPr>
              <a:t>Elegimos cuatro algoritmos representativos: Burbuja, Fibonacci, N Reinas y Sudoku. Cada uno fue desarrollado tanto en estilo funcional como imperativo.</a:t>
            </a:r>
          </a:p>
          <a:p>
            <a:pPr algn="ctr">
              <a:lnSpc>
                <a:spcPts val="4059"/>
              </a:lnSpc>
            </a:pPr>
            <a:r>
              <a:rPr lang="en-US" sz="2899" b="true">
                <a:solidFill>
                  <a:srgbClr val="616D6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Evaluamos criterios como: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636837" y="1468428"/>
            <a:ext cx="1567999" cy="784273"/>
          </a:xfrm>
          <a:custGeom>
            <a:avLst/>
            <a:gdLst/>
            <a:ahLst/>
            <a:cxnLst/>
            <a:rect r="r" b="b" t="t" l="l"/>
            <a:pathLst>
              <a:path h="784273" w="1567999">
                <a:moveTo>
                  <a:pt x="0" y="0"/>
                </a:moveTo>
                <a:lnTo>
                  <a:pt x="1567999" y="0"/>
                </a:lnTo>
                <a:lnTo>
                  <a:pt x="1567999" y="784273"/>
                </a:lnTo>
                <a:lnTo>
                  <a:pt x="0" y="784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21835" y="173472"/>
            <a:ext cx="9663603" cy="761945"/>
            <a:chOff x="0" y="0"/>
            <a:chExt cx="2545146" cy="2006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5146" cy="200677"/>
            </a:xfrm>
            <a:custGeom>
              <a:avLst/>
              <a:gdLst/>
              <a:ahLst/>
              <a:cxnLst/>
              <a:rect r="r" b="b" t="t" l="l"/>
              <a:pathLst>
                <a:path h="200677" w="2545146">
                  <a:moveTo>
                    <a:pt x="61688" y="0"/>
                  </a:moveTo>
                  <a:lnTo>
                    <a:pt x="2483458" y="0"/>
                  </a:lnTo>
                  <a:cubicBezTo>
                    <a:pt x="2517528" y="0"/>
                    <a:pt x="2545146" y="27619"/>
                    <a:pt x="2545146" y="61688"/>
                  </a:cubicBezTo>
                  <a:lnTo>
                    <a:pt x="2545146" y="138989"/>
                  </a:lnTo>
                  <a:cubicBezTo>
                    <a:pt x="2545146" y="155350"/>
                    <a:pt x="2538647" y="171040"/>
                    <a:pt x="2527079" y="182609"/>
                  </a:cubicBezTo>
                  <a:cubicBezTo>
                    <a:pt x="2515510" y="194178"/>
                    <a:pt x="2499819" y="200677"/>
                    <a:pt x="2483458" y="200677"/>
                  </a:cubicBezTo>
                  <a:lnTo>
                    <a:pt x="61688" y="200677"/>
                  </a:lnTo>
                  <a:cubicBezTo>
                    <a:pt x="27619" y="200677"/>
                    <a:pt x="0" y="173058"/>
                    <a:pt x="0" y="138989"/>
                  </a:cubicBezTo>
                  <a:lnTo>
                    <a:pt x="0" y="61688"/>
                  </a:lnTo>
                  <a:cubicBezTo>
                    <a:pt x="0" y="45327"/>
                    <a:pt x="6499" y="29637"/>
                    <a:pt x="18068" y="18068"/>
                  </a:cubicBezTo>
                  <a:cubicBezTo>
                    <a:pt x="29637" y="6499"/>
                    <a:pt x="45327" y="0"/>
                    <a:pt x="61688" y="0"/>
                  </a:cubicBezTo>
                  <a:close/>
                </a:path>
              </a:pathLst>
            </a:custGeom>
            <a:solidFill>
              <a:srgbClr val="C8CFD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545146" cy="267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922672" y="0"/>
            <a:ext cx="7299862" cy="658392"/>
            <a:chOff x="0" y="0"/>
            <a:chExt cx="1922597" cy="1734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22597" cy="173404"/>
            </a:xfrm>
            <a:custGeom>
              <a:avLst/>
              <a:gdLst/>
              <a:ahLst/>
              <a:cxnLst/>
              <a:rect r="r" b="b" t="t" l="l"/>
              <a:pathLst>
                <a:path h="173404" w="1922597">
                  <a:moveTo>
                    <a:pt x="81663" y="0"/>
                  </a:moveTo>
                  <a:lnTo>
                    <a:pt x="1840935" y="0"/>
                  </a:lnTo>
                  <a:cubicBezTo>
                    <a:pt x="1886036" y="0"/>
                    <a:pt x="1922597" y="36562"/>
                    <a:pt x="1922597" y="81663"/>
                  </a:cubicBezTo>
                  <a:lnTo>
                    <a:pt x="1922597" y="91741"/>
                  </a:lnTo>
                  <a:cubicBezTo>
                    <a:pt x="1922597" y="136842"/>
                    <a:pt x="1886036" y="173404"/>
                    <a:pt x="1840935" y="173404"/>
                  </a:cubicBezTo>
                  <a:lnTo>
                    <a:pt x="81663" y="173404"/>
                  </a:lnTo>
                  <a:cubicBezTo>
                    <a:pt x="36562" y="173404"/>
                    <a:pt x="0" y="136842"/>
                    <a:pt x="0" y="91741"/>
                  </a:cubicBezTo>
                  <a:lnTo>
                    <a:pt x="0" y="81663"/>
                  </a:lnTo>
                  <a:cubicBezTo>
                    <a:pt x="0" y="36562"/>
                    <a:pt x="36562" y="0"/>
                    <a:pt x="81663" y="0"/>
                  </a:cubicBezTo>
                  <a:close/>
                </a:path>
              </a:pathLst>
            </a:custGeom>
            <a:solidFill>
              <a:srgbClr val="919F8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22597" cy="240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743838" y="4246247"/>
            <a:ext cx="3463826" cy="3385350"/>
            <a:chOff x="0" y="0"/>
            <a:chExt cx="4618434" cy="45138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2051398" y="396841"/>
              <a:ext cx="2567036" cy="3874541"/>
              <a:chOff x="0" y="0"/>
              <a:chExt cx="812800" cy="122679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1226795"/>
              </a:xfrm>
              <a:custGeom>
                <a:avLst/>
                <a:gdLst/>
                <a:ahLst/>
                <a:cxnLst/>
                <a:rect r="r" b="b" t="t" l="l"/>
                <a:pathLst>
                  <a:path h="1226795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226795"/>
                    </a:lnTo>
                    <a:lnTo>
                      <a:pt x="0" y="1226795"/>
                    </a:lnTo>
                    <a:close/>
                  </a:path>
                </a:pathLst>
              </a:custGeom>
              <a:solidFill>
                <a:srgbClr val="C8CFD7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66675"/>
                <a:ext cx="812800" cy="12934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9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97533" y="396841"/>
              <a:ext cx="3900371" cy="3874541"/>
              <a:chOff x="0" y="0"/>
              <a:chExt cx="812800" cy="80741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07417"/>
              </a:xfrm>
              <a:custGeom>
                <a:avLst/>
                <a:gdLst/>
                <a:ahLst/>
                <a:cxnLst/>
                <a:rect r="r" b="b" t="t" l="l"/>
                <a:pathLst>
                  <a:path h="807417" w="812800">
                    <a:moveTo>
                      <a:pt x="203200" y="0"/>
                    </a:moveTo>
                    <a:lnTo>
                      <a:pt x="812800" y="0"/>
                    </a:lnTo>
                    <a:lnTo>
                      <a:pt x="609600" y="807417"/>
                    </a:lnTo>
                    <a:lnTo>
                      <a:pt x="0" y="807417"/>
                    </a:lnTo>
                    <a:lnTo>
                      <a:pt x="20320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4833" t="0" r="-71709" b="0"/>
                </a:stretch>
              </a:blipFill>
            </p:spPr>
          </p:sp>
        </p:grpSp>
        <p:grpSp>
          <p:nvGrpSpPr>
            <p:cNvPr name="Group 15" id="15"/>
            <p:cNvGrpSpPr/>
            <p:nvPr/>
          </p:nvGrpSpPr>
          <p:grpSpPr>
            <a:xfrm rot="-4543526">
              <a:off x="-438053" y="1068460"/>
              <a:ext cx="2590574" cy="495960"/>
              <a:chOff x="0" y="0"/>
              <a:chExt cx="1811499" cy="34680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811499" cy="346807"/>
              </a:xfrm>
              <a:custGeom>
                <a:avLst/>
                <a:gdLst/>
                <a:ahLst/>
                <a:cxnLst/>
                <a:rect r="r" b="b" t="t" l="l"/>
                <a:pathLst>
                  <a:path h="346807" w="1811499">
                    <a:moveTo>
                      <a:pt x="173404" y="0"/>
                    </a:moveTo>
                    <a:lnTo>
                      <a:pt x="1638096" y="0"/>
                    </a:lnTo>
                    <a:cubicBezTo>
                      <a:pt x="1684085" y="0"/>
                      <a:pt x="1728191" y="18269"/>
                      <a:pt x="1760711" y="50789"/>
                    </a:cubicBezTo>
                    <a:cubicBezTo>
                      <a:pt x="1793230" y="83308"/>
                      <a:pt x="1811499" y="127414"/>
                      <a:pt x="1811499" y="173404"/>
                    </a:cubicBezTo>
                    <a:lnTo>
                      <a:pt x="1811499" y="173404"/>
                    </a:lnTo>
                    <a:cubicBezTo>
                      <a:pt x="1811499" y="269172"/>
                      <a:pt x="1733864" y="346807"/>
                      <a:pt x="1638096" y="346807"/>
                    </a:cubicBezTo>
                    <a:lnTo>
                      <a:pt x="173404" y="346807"/>
                    </a:lnTo>
                    <a:cubicBezTo>
                      <a:pt x="127414" y="346807"/>
                      <a:pt x="83308" y="328538"/>
                      <a:pt x="50789" y="296019"/>
                    </a:cubicBezTo>
                    <a:cubicBezTo>
                      <a:pt x="18269" y="263499"/>
                      <a:pt x="0" y="219393"/>
                      <a:pt x="0" y="173404"/>
                    </a:cubicBezTo>
                    <a:lnTo>
                      <a:pt x="0" y="173404"/>
                    </a:lnTo>
                    <a:cubicBezTo>
                      <a:pt x="0" y="127414"/>
                      <a:pt x="18269" y="83308"/>
                      <a:pt x="50789" y="50789"/>
                    </a:cubicBezTo>
                    <a:cubicBezTo>
                      <a:pt x="83308" y="18269"/>
                      <a:pt x="127414" y="0"/>
                      <a:pt x="173404" y="0"/>
                    </a:cubicBezTo>
                    <a:close/>
                  </a:path>
                </a:pathLst>
              </a:custGeom>
              <a:solidFill>
                <a:srgbClr val="EFBD68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66675"/>
                <a:ext cx="1811499" cy="4134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9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-4543526">
              <a:off x="-657323" y="3050050"/>
              <a:ext cx="2382822" cy="495960"/>
              <a:chOff x="0" y="0"/>
              <a:chExt cx="1666225" cy="346807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666225" cy="346807"/>
              </a:xfrm>
              <a:custGeom>
                <a:avLst/>
                <a:gdLst/>
                <a:ahLst/>
                <a:cxnLst/>
                <a:rect r="r" b="b" t="t" l="l"/>
                <a:pathLst>
                  <a:path h="346807" w="1666225">
                    <a:moveTo>
                      <a:pt x="173404" y="0"/>
                    </a:moveTo>
                    <a:lnTo>
                      <a:pt x="1492822" y="0"/>
                    </a:lnTo>
                    <a:cubicBezTo>
                      <a:pt x="1538811" y="0"/>
                      <a:pt x="1582917" y="18269"/>
                      <a:pt x="1615437" y="50789"/>
                    </a:cubicBezTo>
                    <a:cubicBezTo>
                      <a:pt x="1647956" y="83308"/>
                      <a:pt x="1666225" y="127414"/>
                      <a:pt x="1666225" y="173404"/>
                    </a:cubicBezTo>
                    <a:lnTo>
                      <a:pt x="1666225" y="173404"/>
                    </a:lnTo>
                    <a:cubicBezTo>
                      <a:pt x="1666225" y="269172"/>
                      <a:pt x="1588590" y="346807"/>
                      <a:pt x="1492822" y="346807"/>
                    </a:cubicBezTo>
                    <a:lnTo>
                      <a:pt x="173404" y="346807"/>
                    </a:lnTo>
                    <a:cubicBezTo>
                      <a:pt x="127414" y="346807"/>
                      <a:pt x="83308" y="328538"/>
                      <a:pt x="50789" y="296019"/>
                    </a:cubicBezTo>
                    <a:cubicBezTo>
                      <a:pt x="18269" y="263499"/>
                      <a:pt x="0" y="219393"/>
                      <a:pt x="0" y="173404"/>
                    </a:cubicBezTo>
                    <a:lnTo>
                      <a:pt x="0" y="173404"/>
                    </a:lnTo>
                    <a:cubicBezTo>
                      <a:pt x="0" y="127414"/>
                      <a:pt x="18269" y="83308"/>
                      <a:pt x="50789" y="50789"/>
                    </a:cubicBezTo>
                    <a:cubicBezTo>
                      <a:pt x="83308" y="18269"/>
                      <a:pt x="127414" y="0"/>
                      <a:pt x="173404" y="0"/>
                    </a:cubicBezTo>
                    <a:close/>
                  </a:path>
                </a:pathLst>
              </a:custGeom>
              <a:solidFill>
                <a:srgbClr val="919F88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66675"/>
                <a:ext cx="1666225" cy="4134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90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10080337" y="4246247"/>
            <a:ext cx="3463826" cy="3385350"/>
            <a:chOff x="0" y="0"/>
            <a:chExt cx="4618434" cy="451380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2051398" y="396841"/>
              <a:ext cx="2567036" cy="3874541"/>
              <a:chOff x="0" y="0"/>
              <a:chExt cx="812800" cy="122679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1226795"/>
              </a:xfrm>
              <a:custGeom>
                <a:avLst/>
                <a:gdLst/>
                <a:ahLst/>
                <a:cxnLst/>
                <a:rect r="r" b="b" t="t" l="l"/>
                <a:pathLst>
                  <a:path h="1226795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226795"/>
                    </a:lnTo>
                    <a:lnTo>
                      <a:pt x="0" y="1226795"/>
                    </a:lnTo>
                    <a:close/>
                  </a:path>
                </a:pathLst>
              </a:custGeom>
              <a:solidFill>
                <a:srgbClr val="C8CFD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66675"/>
                <a:ext cx="812800" cy="12934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9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297533" y="396841"/>
              <a:ext cx="3900371" cy="3874541"/>
              <a:chOff x="0" y="0"/>
              <a:chExt cx="812800" cy="807417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07417"/>
              </a:xfrm>
              <a:custGeom>
                <a:avLst/>
                <a:gdLst/>
                <a:ahLst/>
                <a:cxnLst/>
                <a:rect r="r" b="b" t="t" l="l"/>
                <a:pathLst>
                  <a:path h="807417" w="812800">
                    <a:moveTo>
                      <a:pt x="203200" y="0"/>
                    </a:moveTo>
                    <a:lnTo>
                      <a:pt x="812800" y="0"/>
                    </a:lnTo>
                    <a:lnTo>
                      <a:pt x="609600" y="807417"/>
                    </a:lnTo>
                    <a:lnTo>
                      <a:pt x="0" y="807417"/>
                    </a:lnTo>
                    <a:lnTo>
                      <a:pt x="20320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0" t="0" r="-57987" b="0"/>
                </a:stretch>
              </a:blipFill>
            </p:spPr>
          </p:sp>
        </p:grpSp>
        <p:grpSp>
          <p:nvGrpSpPr>
            <p:cNvPr name="Group 27" id="27"/>
            <p:cNvGrpSpPr/>
            <p:nvPr/>
          </p:nvGrpSpPr>
          <p:grpSpPr>
            <a:xfrm rot="-4543526">
              <a:off x="-438053" y="1068460"/>
              <a:ext cx="2590574" cy="495960"/>
              <a:chOff x="0" y="0"/>
              <a:chExt cx="1811499" cy="34680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811499" cy="346807"/>
              </a:xfrm>
              <a:custGeom>
                <a:avLst/>
                <a:gdLst/>
                <a:ahLst/>
                <a:cxnLst/>
                <a:rect r="r" b="b" t="t" l="l"/>
                <a:pathLst>
                  <a:path h="346807" w="1811499">
                    <a:moveTo>
                      <a:pt x="173404" y="0"/>
                    </a:moveTo>
                    <a:lnTo>
                      <a:pt x="1638096" y="0"/>
                    </a:lnTo>
                    <a:cubicBezTo>
                      <a:pt x="1684085" y="0"/>
                      <a:pt x="1728191" y="18269"/>
                      <a:pt x="1760711" y="50789"/>
                    </a:cubicBezTo>
                    <a:cubicBezTo>
                      <a:pt x="1793230" y="83308"/>
                      <a:pt x="1811499" y="127414"/>
                      <a:pt x="1811499" y="173404"/>
                    </a:cubicBezTo>
                    <a:lnTo>
                      <a:pt x="1811499" y="173404"/>
                    </a:lnTo>
                    <a:cubicBezTo>
                      <a:pt x="1811499" y="269172"/>
                      <a:pt x="1733864" y="346807"/>
                      <a:pt x="1638096" y="346807"/>
                    </a:cubicBezTo>
                    <a:lnTo>
                      <a:pt x="173404" y="346807"/>
                    </a:lnTo>
                    <a:cubicBezTo>
                      <a:pt x="127414" y="346807"/>
                      <a:pt x="83308" y="328538"/>
                      <a:pt x="50789" y="296019"/>
                    </a:cubicBezTo>
                    <a:cubicBezTo>
                      <a:pt x="18269" y="263499"/>
                      <a:pt x="0" y="219393"/>
                      <a:pt x="0" y="173404"/>
                    </a:cubicBezTo>
                    <a:lnTo>
                      <a:pt x="0" y="173404"/>
                    </a:lnTo>
                    <a:cubicBezTo>
                      <a:pt x="0" y="127414"/>
                      <a:pt x="18269" y="83308"/>
                      <a:pt x="50789" y="50789"/>
                    </a:cubicBezTo>
                    <a:cubicBezTo>
                      <a:pt x="83308" y="18269"/>
                      <a:pt x="127414" y="0"/>
                      <a:pt x="173404" y="0"/>
                    </a:cubicBezTo>
                    <a:close/>
                  </a:path>
                </a:pathLst>
              </a:custGeom>
              <a:solidFill>
                <a:srgbClr val="EFBD68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66675"/>
                <a:ext cx="1811499" cy="4134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9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-4543526">
              <a:off x="-657323" y="3050050"/>
              <a:ext cx="2382822" cy="495960"/>
              <a:chOff x="0" y="0"/>
              <a:chExt cx="1666225" cy="346807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666225" cy="346807"/>
              </a:xfrm>
              <a:custGeom>
                <a:avLst/>
                <a:gdLst/>
                <a:ahLst/>
                <a:cxnLst/>
                <a:rect r="r" b="b" t="t" l="l"/>
                <a:pathLst>
                  <a:path h="346807" w="1666225">
                    <a:moveTo>
                      <a:pt x="173404" y="0"/>
                    </a:moveTo>
                    <a:lnTo>
                      <a:pt x="1492822" y="0"/>
                    </a:lnTo>
                    <a:cubicBezTo>
                      <a:pt x="1538811" y="0"/>
                      <a:pt x="1582917" y="18269"/>
                      <a:pt x="1615437" y="50789"/>
                    </a:cubicBezTo>
                    <a:cubicBezTo>
                      <a:pt x="1647956" y="83308"/>
                      <a:pt x="1666225" y="127414"/>
                      <a:pt x="1666225" y="173404"/>
                    </a:cubicBezTo>
                    <a:lnTo>
                      <a:pt x="1666225" y="173404"/>
                    </a:lnTo>
                    <a:cubicBezTo>
                      <a:pt x="1666225" y="269172"/>
                      <a:pt x="1588590" y="346807"/>
                      <a:pt x="1492822" y="346807"/>
                    </a:cubicBezTo>
                    <a:lnTo>
                      <a:pt x="173404" y="346807"/>
                    </a:lnTo>
                    <a:cubicBezTo>
                      <a:pt x="127414" y="346807"/>
                      <a:pt x="83308" y="328538"/>
                      <a:pt x="50789" y="296019"/>
                    </a:cubicBezTo>
                    <a:cubicBezTo>
                      <a:pt x="18269" y="263499"/>
                      <a:pt x="0" y="219393"/>
                      <a:pt x="0" y="173404"/>
                    </a:cubicBezTo>
                    <a:lnTo>
                      <a:pt x="0" y="173404"/>
                    </a:lnTo>
                    <a:cubicBezTo>
                      <a:pt x="0" y="127414"/>
                      <a:pt x="18269" y="83308"/>
                      <a:pt x="50789" y="50789"/>
                    </a:cubicBezTo>
                    <a:cubicBezTo>
                      <a:pt x="83308" y="18269"/>
                      <a:pt x="127414" y="0"/>
                      <a:pt x="173404" y="0"/>
                    </a:cubicBezTo>
                    <a:close/>
                  </a:path>
                </a:pathLst>
              </a:custGeom>
              <a:solidFill>
                <a:srgbClr val="919F88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66675"/>
                <a:ext cx="1666225" cy="4134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90"/>
                  </a:lnSpc>
                </a:pPr>
              </a:p>
            </p:txBody>
          </p:sp>
        </p:grpSp>
      </p:grpSp>
      <p:sp>
        <p:nvSpPr>
          <p:cNvPr name="Freeform 33" id="33"/>
          <p:cNvSpPr/>
          <p:nvPr/>
        </p:nvSpPr>
        <p:spPr>
          <a:xfrm flipH="false" flipV="false" rot="0">
            <a:off x="0" y="6261434"/>
            <a:ext cx="4025566" cy="4025566"/>
          </a:xfrm>
          <a:custGeom>
            <a:avLst/>
            <a:gdLst/>
            <a:ahLst/>
            <a:cxnLst/>
            <a:rect r="r" b="b" t="t" l="l"/>
            <a:pathLst>
              <a:path h="4025566" w="4025566">
                <a:moveTo>
                  <a:pt x="0" y="0"/>
                </a:moveTo>
                <a:lnTo>
                  <a:pt x="4025566" y="0"/>
                </a:lnTo>
                <a:lnTo>
                  <a:pt x="4025566" y="4025566"/>
                </a:lnTo>
                <a:lnTo>
                  <a:pt x="0" y="4025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true" flipV="false" rot="0">
            <a:off x="14259402" y="6261434"/>
            <a:ext cx="4025566" cy="4025566"/>
          </a:xfrm>
          <a:custGeom>
            <a:avLst/>
            <a:gdLst/>
            <a:ahLst/>
            <a:cxnLst/>
            <a:rect r="r" b="b" t="t" l="l"/>
            <a:pathLst>
              <a:path h="4025566" w="4025566">
                <a:moveTo>
                  <a:pt x="4025566" y="0"/>
                </a:moveTo>
                <a:lnTo>
                  <a:pt x="0" y="0"/>
                </a:lnTo>
                <a:lnTo>
                  <a:pt x="0" y="4025566"/>
                </a:lnTo>
                <a:lnTo>
                  <a:pt x="4025566" y="4025566"/>
                </a:lnTo>
                <a:lnTo>
                  <a:pt x="402556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959967" y="1114214"/>
            <a:ext cx="15354038" cy="153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ALGORITMOS SELECCIONADOS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342923" y="7999095"/>
            <a:ext cx="4265654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616D69"/>
                </a:solidFill>
                <a:latin typeface="Clear Sans"/>
                <a:ea typeface="Clear Sans"/>
                <a:cs typeface="Clear Sans"/>
                <a:sym typeface="Clear Sans"/>
              </a:rPr>
              <a:t>Ordena elementos comparando pares adyacentes.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342923" y="2761784"/>
            <a:ext cx="4265654" cy="106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ORDENAMIENTO POR BURBUJA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679423" y="7999095"/>
            <a:ext cx="4265654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616D69"/>
                </a:solidFill>
                <a:latin typeface="Clear Sans"/>
                <a:ea typeface="Clear Sans"/>
                <a:cs typeface="Clear Sans"/>
                <a:sym typeface="Clear Sans"/>
              </a:rPr>
              <a:t>Calcula la famosa secuencia numérica recursiva.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679423" y="2761784"/>
            <a:ext cx="4265654" cy="106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59"/>
              </a:lnSpc>
              <a:spcBef>
                <a:spcPct val="0"/>
              </a:spcBef>
            </a:pPr>
            <a:r>
              <a:rPr lang="en-US" b="true" sz="2899" spc="-57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ALGORITMO RECURSIVO DE FIBONACCI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636837" y="1468428"/>
            <a:ext cx="1567999" cy="784273"/>
          </a:xfrm>
          <a:custGeom>
            <a:avLst/>
            <a:gdLst/>
            <a:ahLst/>
            <a:cxnLst/>
            <a:rect r="r" b="b" t="t" l="l"/>
            <a:pathLst>
              <a:path h="784273" w="1567999">
                <a:moveTo>
                  <a:pt x="0" y="0"/>
                </a:moveTo>
                <a:lnTo>
                  <a:pt x="1567999" y="0"/>
                </a:lnTo>
                <a:lnTo>
                  <a:pt x="1567999" y="784273"/>
                </a:lnTo>
                <a:lnTo>
                  <a:pt x="0" y="784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21835" y="173472"/>
            <a:ext cx="9663603" cy="761945"/>
            <a:chOff x="0" y="0"/>
            <a:chExt cx="2545146" cy="2006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5146" cy="200677"/>
            </a:xfrm>
            <a:custGeom>
              <a:avLst/>
              <a:gdLst/>
              <a:ahLst/>
              <a:cxnLst/>
              <a:rect r="r" b="b" t="t" l="l"/>
              <a:pathLst>
                <a:path h="200677" w="2545146">
                  <a:moveTo>
                    <a:pt x="61688" y="0"/>
                  </a:moveTo>
                  <a:lnTo>
                    <a:pt x="2483458" y="0"/>
                  </a:lnTo>
                  <a:cubicBezTo>
                    <a:pt x="2517528" y="0"/>
                    <a:pt x="2545146" y="27619"/>
                    <a:pt x="2545146" y="61688"/>
                  </a:cubicBezTo>
                  <a:lnTo>
                    <a:pt x="2545146" y="138989"/>
                  </a:lnTo>
                  <a:cubicBezTo>
                    <a:pt x="2545146" y="155350"/>
                    <a:pt x="2538647" y="171040"/>
                    <a:pt x="2527079" y="182609"/>
                  </a:cubicBezTo>
                  <a:cubicBezTo>
                    <a:pt x="2515510" y="194178"/>
                    <a:pt x="2499819" y="200677"/>
                    <a:pt x="2483458" y="200677"/>
                  </a:cubicBezTo>
                  <a:lnTo>
                    <a:pt x="61688" y="200677"/>
                  </a:lnTo>
                  <a:cubicBezTo>
                    <a:pt x="27619" y="200677"/>
                    <a:pt x="0" y="173058"/>
                    <a:pt x="0" y="138989"/>
                  </a:cubicBezTo>
                  <a:lnTo>
                    <a:pt x="0" y="61688"/>
                  </a:lnTo>
                  <a:cubicBezTo>
                    <a:pt x="0" y="45327"/>
                    <a:pt x="6499" y="29637"/>
                    <a:pt x="18068" y="18068"/>
                  </a:cubicBezTo>
                  <a:cubicBezTo>
                    <a:pt x="29637" y="6499"/>
                    <a:pt x="45327" y="0"/>
                    <a:pt x="61688" y="0"/>
                  </a:cubicBezTo>
                  <a:close/>
                </a:path>
              </a:pathLst>
            </a:custGeom>
            <a:solidFill>
              <a:srgbClr val="C8CFD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545146" cy="267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922672" y="0"/>
            <a:ext cx="7299862" cy="658392"/>
            <a:chOff x="0" y="0"/>
            <a:chExt cx="1922597" cy="1734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22597" cy="173404"/>
            </a:xfrm>
            <a:custGeom>
              <a:avLst/>
              <a:gdLst/>
              <a:ahLst/>
              <a:cxnLst/>
              <a:rect r="r" b="b" t="t" l="l"/>
              <a:pathLst>
                <a:path h="173404" w="1922597">
                  <a:moveTo>
                    <a:pt x="81663" y="0"/>
                  </a:moveTo>
                  <a:lnTo>
                    <a:pt x="1840935" y="0"/>
                  </a:lnTo>
                  <a:cubicBezTo>
                    <a:pt x="1886036" y="0"/>
                    <a:pt x="1922597" y="36562"/>
                    <a:pt x="1922597" y="81663"/>
                  </a:cubicBezTo>
                  <a:lnTo>
                    <a:pt x="1922597" y="91741"/>
                  </a:lnTo>
                  <a:cubicBezTo>
                    <a:pt x="1922597" y="136842"/>
                    <a:pt x="1886036" y="173404"/>
                    <a:pt x="1840935" y="173404"/>
                  </a:cubicBezTo>
                  <a:lnTo>
                    <a:pt x="81663" y="173404"/>
                  </a:lnTo>
                  <a:cubicBezTo>
                    <a:pt x="36562" y="173404"/>
                    <a:pt x="0" y="136842"/>
                    <a:pt x="0" y="91741"/>
                  </a:cubicBezTo>
                  <a:lnTo>
                    <a:pt x="0" y="81663"/>
                  </a:lnTo>
                  <a:cubicBezTo>
                    <a:pt x="0" y="36562"/>
                    <a:pt x="36562" y="0"/>
                    <a:pt x="81663" y="0"/>
                  </a:cubicBezTo>
                  <a:close/>
                </a:path>
              </a:pathLst>
            </a:custGeom>
            <a:solidFill>
              <a:srgbClr val="919F8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22597" cy="240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743838" y="4246247"/>
            <a:ext cx="3463826" cy="3385350"/>
            <a:chOff x="0" y="0"/>
            <a:chExt cx="4618434" cy="45138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2051398" y="396841"/>
              <a:ext cx="2567036" cy="3874541"/>
              <a:chOff x="0" y="0"/>
              <a:chExt cx="812800" cy="122679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1226795"/>
              </a:xfrm>
              <a:custGeom>
                <a:avLst/>
                <a:gdLst/>
                <a:ahLst/>
                <a:cxnLst/>
                <a:rect r="r" b="b" t="t" l="l"/>
                <a:pathLst>
                  <a:path h="1226795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226795"/>
                    </a:lnTo>
                    <a:lnTo>
                      <a:pt x="0" y="1226795"/>
                    </a:lnTo>
                    <a:close/>
                  </a:path>
                </a:pathLst>
              </a:custGeom>
              <a:solidFill>
                <a:srgbClr val="C8CFD7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66675"/>
                <a:ext cx="812800" cy="12934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9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97533" y="396841"/>
              <a:ext cx="3900371" cy="3874541"/>
              <a:chOff x="0" y="0"/>
              <a:chExt cx="812800" cy="80741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07417"/>
              </a:xfrm>
              <a:custGeom>
                <a:avLst/>
                <a:gdLst/>
                <a:ahLst/>
                <a:cxnLst/>
                <a:rect r="r" b="b" t="t" l="l"/>
                <a:pathLst>
                  <a:path h="807417" w="812800">
                    <a:moveTo>
                      <a:pt x="203200" y="0"/>
                    </a:moveTo>
                    <a:lnTo>
                      <a:pt x="812800" y="0"/>
                    </a:lnTo>
                    <a:lnTo>
                      <a:pt x="609600" y="807417"/>
                    </a:lnTo>
                    <a:lnTo>
                      <a:pt x="0" y="807417"/>
                    </a:lnTo>
                    <a:lnTo>
                      <a:pt x="20320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0" t="-1680" r="0" b="-1680"/>
                </a:stretch>
              </a:blipFill>
            </p:spPr>
          </p:sp>
        </p:grpSp>
        <p:grpSp>
          <p:nvGrpSpPr>
            <p:cNvPr name="Group 15" id="15"/>
            <p:cNvGrpSpPr/>
            <p:nvPr/>
          </p:nvGrpSpPr>
          <p:grpSpPr>
            <a:xfrm rot="-4543526">
              <a:off x="-438053" y="1068460"/>
              <a:ext cx="2590574" cy="495960"/>
              <a:chOff x="0" y="0"/>
              <a:chExt cx="1811499" cy="34680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811499" cy="346807"/>
              </a:xfrm>
              <a:custGeom>
                <a:avLst/>
                <a:gdLst/>
                <a:ahLst/>
                <a:cxnLst/>
                <a:rect r="r" b="b" t="t" l="l"/>
                <a:pathLst>
                  <a:path h="346807" w="1811499">
                    <a:moveTo>
                      <a:pt x="173404" y="0"/>
                    </a:moveTo>
                    <a:lnTo>
                      <a:pt x="1638096" y="0"/>
                    </a:lnTo>
                    <a:cubicBezTo>
                      <a:pt x="1684085" y="0"/>
                      <a:pt x="1728191" y="18269"/>
                      <a:pt x="1760711" y="50789"/>
                    </a:cubicBezTo>
                    <a:cubicBezTo>
                      <a:pt x="1793230" y="83308"/>
                      <a:pt x="1811499" y="127414"/>
                      <a:pt x="1811499" y="173404"/>
                    </a:cubicBezTo>
                    <a:lnTo>
                      <a:pt x="1811499" y="173404"/>
                    </a:lnTo>
                    <a:cubicBezTo>
                      <a:pt x="1811499" y="269172"/>
                      <a:pt x="1733864" y="346807"/>
                      <a:pt x="1638096" y="346807"/>
                    </a:cubicBezTo>
                    <a:lnTo>
                      <a:pt x="173404" y="346807"/>
                    </a:lnTo>
                    <a:cubicBezTo>
                      <a:pt x="127414" y="346807"/>
                      <a:pt x="83308" y="328538"/>
                      <a:pt x="50789" y="296019"/>
                    </a:cubicBezTo>
                    <a:cubicBezTo>
                      <a:pt x="18269" y="263499"/>
                      <a:pt x="0" y="219393"/>
                      <a:pt x="0" y="173404"/>
                    </a:cubicBezTo>
                    <a:lnTo>
                      <a:pt x="0" y="173404"/>
                    </a:lnTo>
                    <a:cubicBezTo>
                      <a:pt x="0" y="127414"/>
                      <a:pt x="18269" y="83308"/>
                      <a:pt x="50789" y="50789"/>
                    </a:cubicBezTo>
                    <a:cubicBezTo>
                      <a:pt x="83308" y="18269"/>
                      <a:pt x="127414" y="0"/>
                      <a:pt x="173404" y="0"/>
                    </a:cubicBezTo>
                    <a:close/>
                  </a:path>
                </a:pathLst>
              </a:custGeom>
              <a:solidFill>
                <a:srgbClr val="EFBD68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66675"/>
                <a:ext cx="1811499" cy="4134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9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-4543526">
              <a:off x="-657323" y="3050050"/>
              <a:ext cx="2382822" cy="495960"/>
              <a:chOff x="0" y="0"/>
              <a:chExt cx="1666225" cy="346807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666225" cy="346807"/>
              </a:xfrm>
              <a:custGeom>
                <a:avLst/>
                <a:gdLst/>
                <a:ahLst/>
                <a:cxnLst/>
                <a:rect r="r" b="b" t="t" l="l"/>
                <a:pathLst>
                  <a:path h="346807" w="1666225">
                    <a:moveTo>
                      <a:pt x="173404" y="0"/>
                    </a:moveTo>
                    <a:lnTo>
                      <a:pt x="1492822" y="0"/>
                    </a:lnTo>
                    <a:cubicBezTo>
                      <a:pt x="1538811" y="0"/>
                      <a:pt x="1582917" y="18269"/>
                      <a:pt x="1615437" y="50789"/>
                    </a:cubicBezTo>
                    <a:cubicBezTo>
                      <a:pt x="1647956" y="83308"/>
                      <a:pt x="1666225" y="127414"/>
                      <a:pt x="1666225" y="173404"/>
                    </a:cubicBezTo>
                    <a:lnTo>
                      <a:pt x="1666225" y="173404"/>
                    </a:lnTo>
                    <a:cubicBezTo>
                      <a:pt x="1666225" y="269172"/>
                      <a:pt x="1588590" y="346807"/>
                      <a:pt x="1492822" y="346807"/>
                    </a:cubicBezTo>
                    <a:lnTo>
                      <a:pt x="173404" y="346807"/>
                    </a:lnTo>
                    <a:cubicBezTo>
                      <a:pt x="127414" y="346807"/>
                      <a:pt x="83308" y="328538"/>
                      <a:pt x="50789" y="296019"/>
                    </a:cubicBezTo>
                    <a:cubicBezTo>
                      <a:pt x="18269" y="263499"/>
                      <a:pt x="0" y="219393"/>
                      <a:pt x="0" y="173404"/>
                    </a:cubicBezTo>
                    <a:lnTo>
                      <a:pt x="0" y="173404"/>
                    </a:lnTo>
                    <a:cubicBezTo>
                      <a:pt x="0" y="127414"/>
                      <a:pt x="18269" y="83308"/>
                      <a:pt x="50789" y="50789"/>
                    </a:cubicBezTo>
                    <a:cubicBezTo>
                      <a:pt x="83308" y="18269"/>
                      <a:pt x="127414" y="0"/>
                      <a:pt x="173404" y="0"/>
                    </a:cubicBezTo>
                    <a:close/>
                  </a:path>
                </a:pathLst>
              </a:custGeom>
              <a:solidFill>
                <a:srgbClr val="919F88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66675"/>
                <a:ext cx="1666225" cy="4134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90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10080337" y="4246247"/>
            <a:ext cx="3463826" cy="3385350"/>
            <a:chOff x="0" y="0"/>
            <a:chExt cx="4618434" cy="451380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2051398" y="396841"/>
              <a:ext cx="2567036" cy="3874541"/>
              <a:chOff x="0" y="0"/>
              <a:chExt cx="812800" cy="122679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1226795"/>
              </a:xfrm>
              <a:custGeom>
                <a:avLst/>
                <a:gdLst/>
                <a:ahLst/>
                <a:cxnLst/>
                <a:rect r="r" b="b" t="t" l="l"/>
                <a:pathLst>
                  <a:path h="1226795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226795"/>
                    </a:lnTo>
                    <a:lnTo>
                      <a:pt x="0" y="1226795"/>
                    </a:lnTo>
                    <a:close/>
                  </a:path>
                </a:pathLst>
              </a:custGeom>
              <a:solidFill>
                <a:srgbClr val="C8CFD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66675"/>
                <a:ext cx="812800" cy="12934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9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297533" y="396841"/>
              <a:ext cx="3900371" cy="3874541"/>
              <a:chOff x="0" y="0"/>
              <a:chExt cx="812800" cy="807417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07417"/>
              </a:xfrm>
              <a:custGeom>
                <a:avLst/>
                <a:gdLst/>
                <a:ahLst/>
                <a:cxnLst/>
                <a:rect r="r" b="b" t="t" l="l"/>
                <a:pathLst>
                  <a:path h="807417" w="812800">
                    <a:moveTo>
                      <a:pt x="203200" y="0"/>
                    </a:moveTo>
                    <a:lnTo>
                      <a:pt x="812800" y="0"/>
                    </a:lnTo>
                    <a:lnTo>
                      <a:pt x="609600" y="807417"/>
                    </a:lnTo>
                    <a:lnTo>
                      <a:pt x="0" y="807417"/>
                    </a:lnTo>
                    <a:lnTo>
                      <a:pt x="20320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0" t="-333" r="0" b="-333"/>
                </a:stretch>
              </a:blipFill>
            </p:spPr>
          </p:sp>
        </p:grpSp>
        <p:grpSp>
          <p:nvGrpSpPr>
            <p:cNvPr name="Group 27" id="27"/>
            <p:cNvGrpSpPr/>
            <p:nvPr/>
          </p:nvGrpSpPr>
          <p:grpSpPr>
            <a:xfrm rot="-4543526">
              <a:off x="-438053" y="1068460"/>
              <a:ext cx="2590574" cy="495960"/>
              <a:chOff x="0" y="0"/>
              <a:chExt cx="1811499" cy="34680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811499" cy="346807"/>
              </a:xfrm>
              <a:custGeom>
                <a:avLst/>
                <a:gdLst/>
                <a:ahLst/>
                <a:cxnLst/>
                <a:rect r="r" b="b" t="t" l="l"/>
                <a:pathLst>
                  <a:path h="346807" w="1811499">
                    <a:moveTo>
                      <a:pt x="173404" y="0"/>
                    </a:moveTo>
                    <a:lnTo>
                      <a:pt x="1638096" y="0"/>
                    </a:lnTo>
                    <a:cubicBezTo>
                      <a:pt x="1684085" y="0"/>
                      <a:pt x="1728191" y="18269"/>
                      <a:pt x="1760711" y="50789"/>
                    </a:cubicBezTo>
                    <a:cubicBezTo>
                      <a:pt x="1793230" y="83308"/>
                      <a:pt x="1811499" y="127414"/>
                      <a:pt x="1811499" y="173404"/>
                    </a:cubicBezTo>
                    <a:lnTo>
                      <a:pt x="1811499" y="173404"/>
                    </a:lnTo>
                    <a:cubicBezTo>
                      <a:pt x="1811499" y="269172"/>
                      <a:pt x="1733864" y="346807"/>
                      <a:pt x="1638096" y="346807"/>
                    </a:cubicBezTo>
                    <a:lnTo>
                      <a:pt x="173404" y="346807"/>
                    </a:lnTo>
                    <a:cubicBezTo>
                      <a:pt x="127414" y="346807"/>
                      <a:pt x="83308" y="328538"/>
                      <a:pt x="50789" y="296019"/>
                    </a:cubicBezTo>
                    <a:cubicBezTo>
                      <a:pt x="18269" y="263499"/>
                      <a:pt x="0" y="219393"/>
                      <a:pt x="0" y="173404"/>
                    </a:cubicBezTo>
                    <a:lnTo>
                      <a:pt x="0" y="173404"/>
                    </a:lnTo>
                    <a:cubicBezTo>
                      <a:pt x="0" y="127414"/>
                      <a:pt x="18269" y="83308"/>
                      <a:pt x="50789" y="50789"/>
                    </a:cubicBezTo>
                    <a:cubicBezTo>
                      <a:pt x="83308" y="18269"/>
                      <a:pt x="127414" y="0"/>
                      <a:pt x="173404" y="0"/>
                    </a:cubicBezTo>
                    <a:close/>
                  </a:path>
                </a:pathLst>
              </a:custGeom>
              <a:solidFill>
                <a:srgbClr val="EFBD68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66675"/>
                <a:ext cx="1811499" cy="4134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9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-4543526">
              <a:off x="-657323" y="3050050"/>
              <a:ext cx="2382822" cy="495960"/>
              <a:chOff x="0" y="0"/>
              <a:chExt cx="1666225" cy="346807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666225" cy="346807"/>
              </a:xfrm>
              <a:custGeom>
                <a:avLst/>
                <a:gdLst/>
                <a:ahLst/>
                <a:cxnLst/>
                <a:rect r="r" b="b" t="t" l="l"/>
                <a:pathLst>
                  <a:path h="346807" w="1666225">
                    <a:moveTo>
                      <a:pt x="173404" y="0"/>
                    </a:moveTo>
                    <a:lnTo>
                      <a:pt x="1492822" y="0"/>
                    </a:lnTo>
                    <a:cubicBezTo>
                      <a:pt x="1538811" y="0"/>
                      <a:pt x="1582917" y="18269"/>
                      <a:pt x="1615437" y="50789"/>
                    </a:cubicBezTo>
                    <a:cubicBezTo>
                      <a:pt x="1647956" y="83308"/>
                      <a:pt x="1666225" y="127414"/>
                      <a:pt x="1666225" y="173404"/>
                    </a:cubicBezTo>
                    <a:lnTo>
                      <a:pt x="1666225" y="173404"/>
                    </a:lnTo>
                    <a:cubicBezTo>
                      <a:pt x="1666225" y="269172"/>
                      <a:pt x="1588590" y="346807"/>
                      <a:pt x="1492822" y="346807"/>
                    </a:cubicBezTo>
                    <a:lnTo>
                      <a:pt x="173404" y="346807"/>
                    </a:lnTo>
                    <a:cubicBezTo>
                      <a:pt x="127414" y="346807"/>
                      <a:pt x="83308" y="328538"/>
                      <a:pt x="50789" y="296019"/>
                    </a:cubicBezTo>
                    <a:cubicBezTo>
                      <a:pt x="18269" y="263499"/>
                      <a:pt x="0" y="219393"/>
                      <a:pt x="0" y="173404"/>
                    </a:cubicBezTo>
                    <a:lnTo>
                      <a:pt x="0" y="173404"/>
                    </a:lnTo>
                    <a:cubicBezTo>
                      <a:pt x="0" y="127414"/>
                      <a:pt x="18269" y="83308"/>
                      <a:pt x="50789" y="50789"/>
                    </a:cubicBezTo>
                    <a:cubicBezTo>
                      <a:pt x="83308" y="18269"/>
                      <a:pt x="127414" y="0"/>
                      <a:pt x="173404" y="0"/>
                    </a:cubicBezTo>
                    <a:close/>
                  </a:path>
                </a:pathLst>
              </a:custGeom>
              <a:solidFill>
                <a:srgbClr val="919F88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66675"/>
                <a:ext cx="1666225" cy="4134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90"/>
                  </a:lnSpc>
                </a:pPr>
              </a:p>
            </p:txBody>
          </p:sp>
        </p:grpSp>
      </p:grpSp>
      <p:sp>
        <p:nvSpPr>
          <p:cNvPr name="Freeform 33" id="33"/>
          <p:cNvSpPr/>
          <p:nvPr/>
        </p:nvSpPr>
        <p:spPr>
          <a:xfrm flipH="false" flipV="false" rot="0">
            <a:off x="0" y="6261434"/>
            <a:ext cx="4025566" cy="4025566"/>
          </a:xfrm>
          <a:custGeom>
            <a:avLst/>
            <a:gdLst/>
            <a:ahLst/>
            <a:cxnLst/>
            <a:rect r="r" b="b" t="t" l="l"/>
            <a:pathLst>
              <a:path h="4025566" w="4025566">
                <a:moveTo>
                  <a:pt x="0" y="0"/>
                </a:moveTo>
                <a:lnTo>
                  <a:pt x="4025566" y="0"/>
                </a:lnTo>
                <a:lnTo>
                  <a:pt x="4025566" y="4025566"/>
                </a:lnTo>
                <a:lnTo>
                  <a:pt x="0" y="4025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true" flipV="false" rot="0">
            <a:off x="14259402" y="6261434"/>
            <a:ext cx="4025566" cy="4025566"/>
          </a:xfrm>
          <a:custGeom>
            <a:avLst/>
            <a:gdLst/>
            <a:ahLst/>
            <a:cxnLst/>
            <a:rect r="r" b="b" t="t" l="l"/>
            <a:pathLst>
              <a:path h="4025566" w="4025566">
                <a:moveTo>
                  <a:pt x="4025566" y="0"/>
                </a:moveTo>
                <a:lnTo>
                  <a:pt x="0" y="0"/>
                </a:lnTo>
                <a:lnTo>
                  <a:pt x="0" y="4025566"/>
                </a:lnTo>
                <a:lnTo>
                  <a:pt x="4025566" y="4025566"/>
                </a:lnTo>
                <a:lnTo>
                  <a:pt x="402556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959967" y="1114214"/>
            <a:ext cx="15354038" cy="153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ALGORITMOS SELECCIONADOS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342923" y="7999095"/>
            <a:ext cx="4265654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616D69"/>
                </a:solidFill>
                <a:latin typeface="Clear Sans"/>
                <a:ea typeface="Clear Sans"/>
                <a:cs typeface="Clear Sans"/>
                <a:sym typeface="Clear Sans"/>
              </a:rPr>
              <a:t>Ubica N reinas en un tablero NxN sin que se ataquen.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342923" y="2761784"/>
            <a:ext cx="4265654" cy="106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PROBLEMA DE LAS N REINAS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679423" y="7999095"/>
            <a:ext cx="4265654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616D69"/>
                </a:solidFill>
                <a:latin typeface="Clear Sans"/>
                <a:ea typeface="Clear Sans"/>
                <a:cs typeface="Clear Sans"/>
                <a:sym typeface="Clear Sans"/>
              </a:rPr>
              <a:t>Resuelve un tablero 9x9 respetando reglas de filas, columnas y bloques.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679423" y="2761784"/>
            <a:ext cx="4265654" cy="106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59"/>
              </a:lnSpc>
              <a:spcBef>
                <a:spcPct val="0"/>
              </a:spcBef>
            </a:pPr>
            <a:r>
              <a:rPr lang="en-US" b="true" sz="2899" spc="-57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SUDOKU (SATISFACCIÓN DE RESTRICCIONES)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636837" y="1468428"/>
            <a:ext cx="1567999" cy="784273"/>
          </a:xfrm>
          <a:custGeom>
            <a:avLst/>
            <a:gdLst/>
            <a:ahLst/>
            <a:cxnLst/>
            <a:rect r="r" b="b" t="t" l="l"/>
            <a:pathLst>
              <a:path h="784273" w="1567999">
                <a:moveTo>
                  <a:pt x="0" y="0"/>
                </a:moveTo>
                <a:lnTo>
                  <a:pt x="1567999" y="0"/>
                </a:lnTo>
                <a:lnTo>
                  <a:pt x="1567999" y="784273"/>
                </a:lnTo>
                <a:lnTo>
                  <a:pt x="0" y="784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21835" y="173472"/>
            <a:ext cx="9663603" cy="761945"/>
            <a:chOff x="0" y="0"/>
            <a:chExt cx="2545146" cy="2006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5146" cy="200677"/>
            </a:xfrm>
            <a:custGeom>
              <a:avLst/>
              <a:gdLst/>
              <a:ahLst/>
              <a:cxnLst/>
              <a:rect r="r" b="b" t="t" l="l"/>
              <a:pathLst>
                <a:path h="200677" w="2545146">
                  <a:moveTo>
                    <a:pt x="61688" y="0"/>
                  </a:moveTo>
                  <a:lnTo>
                    <a:pt x="2483458" y="0"/>
                  </a:lnTo>
                  <a:cubicBezTo>
                    <a:pt x="2517528" y="0"/>
                    <a:pt x="2545146" y="27619"/>
                    <a:pt x="2545146" y="61688"/>
                  </a:cubicBezTo>
                  <a:lnTo>
                    <a:pt x="2545146" y="138989"/>
                  </a:lnTo>
                  <a:cubicBezTo>
                    <a:pt x="2545146" y="155350"/>
                    <a:pt x="2538647" y="171040"/>
                    <a:pt x="2527079" y="182609"/>
                  </a:cubicBezTo>
                  <a:cubicBezTo>
                    <a:pt x="2515510" y="194178"/>
                    <a:pt x="2499819" y="200677"/>
                    <a:pt x="2483458" y="200677"/>
                  </a:cubicBezTo>
                  <a:lnTo>
                    <a:pt x="61688" y="200677"/>
                  </a:lnTo>
                  <a:cubicBezTo>
                    <a:pt x="27619" y="200677"/>
                    <a:pt x="0" y="173058"/>
                    <a:pt x="0" y="138989"/>
                  </a:cubicBezTo>
                  <a:lnTo>
                    <a:pt x="0" y="61688"/>
                  </a:lnTo>
                  <a:cubicBezTo>
                    <a:pt x="0" y="45327"/>
                    <a:pt x="6499" y="29637"/>
                    <a:pt x="18068" y="18068"/>
                  </a:cubicBezTo>
                  <a:cubicBezTo>
                    <a:pt x="29637" y="6499"/>
                    <a:pt x="45327" y="0"/>
                    <a:pt x="61688" y="0"/>
                  </a:cubicBezTo>
                  <a:close/>
                </a:path>
              </a:pathLst>
            </a:custGeom>
            <a:solidFill>
              <a:srgbClr val="C8CFD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545146" cy="267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922672" y="0"/>
            <a:ext cx="7299862" cy="658392"/>
            <a:chOff x="0" y="0"/>
            <a:chExt cx="1922597" cy="1734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22597" cy="173404"/>
            </a:xfrm>
            <a:custGeom>
              <a:avLst/>
              <a:gdLst/>
              <a:ahLst/>
              <a:cxnLst/>
              <a:rect r="r" b="b" t="t" l="l"/>
              <a:pathLst>
                <a:path h="173404" w="1922597">
                  <a:moveTo>
                    <a:pt x="81663" y="0"/>
                  </a:moveTo>
                  <a:lnTo>
                    <a:pt x="1840935" y="0"/>
                  </a:lnTo>
                  <a:cubicBezTo>
                    <a:pt x="1886036" y="0"/>
                    <a:pt x="1922597" y="36562"/>
                    <a:pt x="1922597" y="81663"/>
                  </a:cubicBezTo>
                  <a:lnTo>
                    <a:pt x="1922597" y="91741"/>
                  </a:lnTo>
                  <a:cubicBezTo>
                    <a:pt x="1922597" y="136842"/>
                    <a:pt x="1886036" y="173404"/>
                    <a:pt x="1840935" y="173404"/>
                  </a:cubicBezTo>
                  <a:lnTo>
                    <a:pt x="81663" y="173404"/>
                  </a:lnTo>
                  <a:cubicBezTo>
                    <a:pt x="36562" y="173404"/>
                    <a:pt x="0" y="136842"/>
                    <a:pt x="0" y="91741"/>
                  </a:cubicBezTo>
                  <a:lnTo>
                    <a:pt x="0" y="81663"/>
                  </a:lnTo>
                  <a:cubicBezTo>
                    <a:pt x="0" y="36562"/>
                    <a:pt x="36562" y="0"/>
                    <a:pt x="81663" y="0"/>
                  </a:cubicBezTo>
                  <a:close/>
                </a:path>
              </a:pathLst>
            </a:custGeom>
            <a:solidFill>
              <a:srgbClr val="919F8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22597" cy="240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636986" y="5804959"/>
            <a:ext cx="8002952" cy="1088295"/>
          </a:xfrm>
          <a:custGeom>
            <a:avLst/>
            <a:gdLst/>
            <a:ahLst/>
            <a:cxnLst/>
            <a:rect r="r" b="b" t="t" l="l"/>
            <a:pathLst>
              <a:path h="1088295" w="8002952">
                <a:moveTo>
                  <a:pt x="0" y="0"/>
                </a:moveTo>
                <a:lnTo>
                  <a:pt x="8002953" y="0"/>
                </a:lnTo>
                <a:lnTo>
                  <a:pt x="8002953" y="1088296"/>
                </a:lnTo>
                <a:lnTo>
                  <a:pt x="0" y="1088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0836" y="3322407"/>
            <a:ext cx="7855304" cy="6420682"/>
          </a:xfrm>
          <a:custGeom>
            <a:avLst/>
            <a:gdLst/>
            <a:ahLst/>
            <a:cxnLst/>
            <a:rect r="r" b="b" t="t" l="l"/>
            <a:pathLst>
              <a:path h="6420682" w="7855304">
                <a:moveTo>
                  <a:pt x="0" y="0"/>
                </a:moveTo>
                <a:lnTo>
                  <a:pt x="7855304" y="0"/>
                </a:lnTo>
                <a:lnTo>
                  <a:pt x="7855304" y="6420683"/>
                </a:lnTo>
                <a:lnTo>
                  <a:pt x="0" y="6420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59967" y="1114214"/>
            <a:ext cx="15354038" cy="153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ANÁLISIS POR PARADIGMA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59967" y="2517564"/>
            <a:ext cx="11962705" cy="636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ORDENAMIENTO POR BURBUJA - PARADIGMA FUNCIONAL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92775" y="4811819"/>
            <a:ext cx="4265654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true">
                <a:solidFill>
                  <a:srgbClr val="616D6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Resultado en consola: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636837" y="1468428"/>
            <a:ext cx="1567999" cy="784273"/>
          </a:xfrm>
          <a:custGeom>
            <a:avLst/>
            <a:gdLst/>
            <a:ahLst/>
            <a:cxnLst/>
            <a:rect r="r" b="b" t="t" l="l"/>
            <a:pathLst>
              <a:path h="784273" w="1567999">
                <a:moveTo>
                  <a:pt x="0" y="0"/>
                </a:moveTo>
                <a:lnTo>
                  <a:pt x="1567999" y="0"/>
                </a:lnTo>
                <a:lnTo>
                  <a:pt x="1567999" y="784273"/>
                </a:lnTo>
                <a:lnTo>
                  <a:pt x="0" y="784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21835" y="173472"/>
            <a:ext cx="9663603" cy="761945"/>
            <a:chOff x="0" y="0"/>
            <a:chExt cx="2545146" cy="2006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5146" cy="200677"/>
            </a:xfrm>
            <a:custGeom>
              <a:avLst/>
              <a:gdLst/>
              <a:ahLst/>
              <a:cxnLst/>
              <a:rect r="r" b="b" t="t" l="l"/>
              <a:pathLst>
                <a:path h="200677" w="2545146">
                  <a:moveTo>
                    <a:pt x="61688" y="0"/>
                  </a:moveTo>
                  <a:lnTo>
                    <a:pt x="2483458" y="0"/>
                  </a:lnTo>
                  <a:cubicBezTo>
                    <a:pt x="2517528" y="0"/>
                    <a:pt x="2545146" y="27619"/>
                    <a:pt x="2545146" y="61688"/>
                  </a:cubicBezTo>
                  <a:lnTo>
                    <a:pt x="2545146" y="138989"/>
                  </a:lnTo>
                  <a:cubicBezTo>
                    <a:pt x="2545146" y="155350"/>
                    <a:pt x="2538647" y="171040"/>
                    <a:pt x="2527079" y="182609"/>
                  </a:cubicBezTo>
                  <a:cubicBezTo>
                    <a:pt x="2515510" y="194178"/>
                    <a:pt x="2499819" y="200677"/>
                    <a:pt x="2483458" y="200677"/>
                  </a:cubicBezTo>
                  <a:lnTo>
                    <a:pt x="61688" y="200677"/>
                  </a:lnTo>
                  <a:cubicBezTo>
                    <a:pt x="27619" y="200677"/>
                    <a:pt x="0" y="173058"/>
                    <a:pt x="0" y="138989"/>
                  </a:cubicBezTo>
                  <a:lnTo>
                    <a:pt x="0" y="61688"/>
                  </a:lnTo>
                  <a:cubicBezTo>
                    <a:pt x="0" y="45327"/>
                    <a:pt x="6499" y="29637"/>
                    <a:pt x="18068" y="18068"/>
                  </a:cubicBezTo>
                  <a:cubicBezTo>
                    <a:pt x="29637" y="6499"/>
                    <a:pt x="45327" y="0"/>
                    <a:pt x="61688" y="0"/>
                  </a:cubicBezTo>
                  <a:close/>
                </a:path>
              </a:pathLst>
            </a:custGeom>
            <a:solidFill>
              <a:srgbClr val="C8CFD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545146" cy="267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922672" y="0"/>
            <a:ext cx="7299862" cy="658392"/>
            <a:chOff x="0" y="0"/>
            <a:chExt cx="1922597" cy="1734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22597" cy="173404"/>
            </a:xfrm>
            <a:custGeom>
              <a:avLst/>
              <a:gdLst/>
              <a:ahLst/>
              <a:cxnLst/>
              <a:rect r="r" b="b" t="t" l="l"/>
              <a:pathLst>
                <a:path h="173404" w="1922597">
                  <a:moveTo>
                    <a:pt x="81663" y="0"/>
                  </a:moveTo>
                  <a:lnTo>
                    <a:pt x="1840935" y="0"/>
                  </a:lnTo>
                  <a:cubicBezTo>
                    <a:pt x="1886036" y="0"/>
                    <a:pt x="1922597" y="36562"/>
                    <a:pt x="1922597" y="81663"/>
                  </a:cubicBezTo>
                  <a:lnTo>
                    <a:pt x="1922597" y="91741"/>
                  </a:lnTo>
                  <a:cubicBezTo>
                    <a:pt x="1922597" y="136842"/>
                    <a:pt x="1886036" y="173404"/>
                    <a:pt x="1840935" y="173404"/>
                  </a:cubicBezTo>
                  <a:lnTo>
                    <a:pt x="81663" y="173404"/>
                  </a:lnTo>
                  <a:cubicBezTo>
                    <a:pt x="36562" y="173404"/>
                    <a:pt x="0" y="136842"/>
                    <a:pt x="0" y="91741"/>
                  </a:cubicBezTo>
                  <a:lnTo>
                    <a:pt x="0" y="81663"/>
                  </a:lnTo>
                  <a:cubicBezTo>
                    <a:pt x="0" y="36562"/>
                    <a:pt x="36562" y="0"/>
                    <a:pt x="81663" y="0"/>
                  </a:cubicBezTo>
                  <a:close/>
                </a:path>
              </a:pathLst>
            </a:custGeom>
            <a:solidFill>
              <a:srgbClr val="919F8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22597" cy="240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3573569"/>
            <a:ext cx="16543903" cy="3666582"/>
          </a:xfrm>
          <a:custGeom>
            <a:avLst/>
            <a:gdLst/>
            <a:ahLst/>
            <a:cxnLst/>
            <a:rect r="r" b="b" t="t" l="l"/>
            <a:pathLst>
              <a:path h="3666582" w="16543903">
                <a:moveTo>
                  <a:pt x="0" y="0"/>
                </a:moveTo>
                <a:lnTo>
                  <a:pt x="16543903" y="0"/>
                </a:lnTo>
                <a:lnTo>
                  <a:pt x="16543903" y="3666583"/>
                </a:lnTo>
                <a:lnTo>
                  <a:pt x="0" y="36665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95094" y="7659252"/>
            <a:ext cx="10364206" cy="1917862"/>
          </a:xfrm>
          <a:custGeom>
            <a:avLst/>
            <a:gdLst/>
            <a:ahLst/>
            <a:cxnLst/>
            <a:rect r="r" b="b" t="t" l="l"/>
            <a:pathLst>
              <a:path h="1917862" w="10364206">
                <a:moveTo>
                  <a:pt x="0" y="0"/>
                </a:moveTo>
                <a:lnTo>
                  <a:pt x="10364206" y="0"/>
                </a:lnTo>
                <a:lnTo>
                  <a:pt x="10364206" y="1917862"/>
                </a:lnTo>
                <a:lnTo>
                  <a:pt x="0" y="19178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59967" y="1114214"/>
            <a:ext cx="15354038" cy="153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ANÁLISIS POR PARADIGMA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59967" y="2517564"/>
            <a:ext cx="11962705" cy="636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616D69"/>
                </a:solidFill>
                <a:latin typeface="Neo Tech Bold"/>
                <a:ea typeface="Neo Tech Bold"/>
                <a:cs typeface="Neo Tech Bold"/>
                <a:sym typeface="Neo Tech Bold"/>
              </a:rPr>
              <a:t>ORDENAMIENTO POR BURBUJA - PARADIGMA IMPERATIVO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0836" y="8340688"/>
            <a:ext cx="4265654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true">
                <a:solidFill>
                  <a:srgbClr val="616D69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Resultado en consola: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DAGqjzJ_oY4</dc:identifier>
  <dcterms:modified xsi:type="dcterms:W3CDTF">2011-08-01T06:04:30Z</dcterms:modified>
  <cp:revision>1</cp:revision>
  <dc:title>Proyecto Final - Lenguajes de Programación - Grupo ?</dc:title>
</cp:coreProperties>
</file>